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4"/>
  </p:sldMasterIdLst>
  <p:notesMasterIdLst>
    <p:notesMasterId r:id="rId44"/>
  </p:notesMasterIdLst>
  <p:handoutMasterIdLst>
    <p:handoutMasterId r:id="rId45"/>
  </p:handoutMasterIdLst>
  <p:sldIdLst>
    <p:sldId id="256" r:id="rId5"/>
    <p:sldId id="270" r:id="rId6"/>
    <p:sldId id="259" r:id="rId7"/>
    <p:sldId id="272" r:id="rId8"/>
    <p:sldId id="260" r:id="rId9"/>
    <p:sldId id="263"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01" r:id="rId37"/>
    <p:sldId id="302" r:id="rId38"/>
    <p:sldId id="303" r:id="rId39"/>
    <p:sldId id="299" r:id="rId40"/>
    <p:sldId id="300" r:id="rId41"/>
    <p:sldId id="304" r:id="rId42"/>
    <p:sldId id="269" r:id="rId4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34B8D0-5294-4CDD-8695-7F4FDC441F34}">
          <p14:sldIdLst>
            <p14:sldId id="256"/>
          </p14:sldIdLst>
        </p14:section>
        <p14:section name="Mention Our Sponsors" id="{34770A93-7FAF-4E1B-BD07-20CB545290BB}">
          <p14:sldIdLst>
            <p14:sldId id="270"/>
            <p14:sldId id="259"/>
            <p14:sldId id="272"/>
            <p14:sldId id="260"/>
            <p14:sldId id="263"/>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301"/>
            <p14:sldId id="302"/>
            <p14:sldId id="303"/>
            <p14:sldId id="299"/>
            <p14:sldId id="300"/>
            <p14:sldId id="304"/>
            <p14:sldId id="269"/>
          </p14:sldIdLst>
        </p14:section>
      </p14:sectionLst>
    </p:ext>
    <p:ext uri="{EFAFB233-063F-42B5-8137-9DF3F51BA10A}">
      <p15:sldGuideLst xmlns:p15="http://schemas.microsoft.com/office/powerpoint/2012/main">
        <p15:guide id="1" orient="horz" pos="288" userDrawn="1">
          <p15:clr>
            <a:srgbClr val="A4A3A4"/>
          </p15:clr>
        </p15:guide>
        <p15:guide id="2" orient="horz" pos="1200" userDrawn="1">
          <p15:clr>
            <a:srgbClr val="A4A3A4"/>
          </p15:clr>
        </p15:guide>
        <p15:guide id="3" orient="horz" pos="2736" userDrawn="1">
          <p15:clr>
            <a:srgbClr val="A4A3A4"/>
          </p15:clr>
        </p15:guide>
        <p15:guide id="4" orient="horz" pos="4048" userDrawn="1">
          <p15:clr>
            <a:srgbClr val="A4A3A4"/>
          </p15:clr>
        </p15:guide>
        <p15:guide id="5" orient="horz" pos="1488" userDrawn="1">
          <p15:clr>
            <a:srgbClr val="A4A3A4"/>
          </p15:clr>
        </p15:guide>
        <p15:guide id="6" orient="horz" pos="912" userDrawn="1">
          <p15:clr>
            <a:srgbClr val="A4A3A4"/>
          </p15:clr>
        </p15:guide>
        <p15:guide id="7" orient="horz" pos="2160" userDrawn="1">
          <p15:clr>
            <a:srgbClr val="A4A3A4"/>
          </p15:clr>
        </p15:guide>
        <p15:guide id="8" orient="horz" pos="3216" userDrawn="1">
          <p15:clr>
            <a:srgbClr val="A4A3A4"/>
          </p15:clr>
        </p15:guide>
        <p15:guide id="9" pos="2880" userDrawn="1">
          <p15:clr>
            <a:srgbClr val="A4A3A4"/>
          </p15:clr>
        </p15:guide>
        <p15:guide id="10" pos="240" userDrawn="1">
          <p15:clr>
            <a:srgbClr val="A4A3A4"/>
          </p15:clr>
        </p15:guide>
        <p15:guide id="11" pos="903" userDrawn="1">
          <p15:clr>
            <a:srgbClr val="A4A3A4"/>
          </p15:clr>
        </p15:guide>
        <p15:guide id="12" pos="5519" userDrawn="1">
          <p15:clr>
            <a:srgbClr val="A4A3A4"/>
          </p15:clr>
        </p15:guide>
        <p15:guide id="13" pos="5417" userDrawn="1">
          <p15:clr>
            <a:srgbClr val="A4A3A4"/>
          </p15:clr>
        </p15:guide>
        <p15:guide id="14" pos="336" userDrawn="1">
          <p15:clr>
            <a:srgbClr val="A4A3A4"/>
          </p15:clr>
        </p15:guide>
        <p15:guide id="15" pos="48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olam" initials="m" lastIdx="14" clrIdx="0"/>
  <p:cmAuthor id="1" name="enolam" initials="e" lastIdx="7" clrIdx="1"/>
  <p:cmAuthor id="2" name="tbush" initials="tb" lastIdx="1" clrIdx="2"/>
  <p:cmAuthor id="3" name="Ben Nadler" initials="BN" lastIdx="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E6"/>
    <a:srgbClr val="33464D"/>
    <a:srgbClr val="758C9B"/>
    <a:srgbClr val="D3E5EC"/>
    <a:srgbClr val="00A8E6"/>
    <a:srgbClr val="505050"/>
    <a:srgbClr val="D9D9D9"/>
    <a:srgbClr val="BFBFBF"/>
    <a:srgbClr val="D2421F"/>
    <a:srgbClr val="D8E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6" autoAdjust="0"/>
    <p:restoredTop sz="87278" autoAdjust="0"/>
  </p:normalViewPr>
  <p:slideViewPr>
    <p:cSldViewPr snapToObjects="1">
      <p:cViewPr varScale="1">
        <p:scale>
          <a:sx n="101" d="100"/>
          <a:sy n="101" d="100"/>
        </p:scale>
        <p:origin x="2304" y="200"/>
      </p:cViewPr>
      <p:guideLst>
        <p:guide orient="horz" pos="288"/>
        <p:guide orient="horz" pos="1200"/>
        <p:guide orient="horz" pos="2736"/>
        <p:guide orient="horz" pos="4048"/>
        <p:guide orient="horz" pos="1488"/>
        <p:guide orient="horz" pos="912"/>
        <p:guide orient="horz" pos="2160"/>
        <p:guide orient="horz" pos="3216"/>
        <p:guide pos="2880"/>
        <p:guide pos="240"/>
        <p:guide pos="903"/>
        <p:guide pos="5519"/>
        <p:guide pos="5417"/>
        <p:guide pos="336"/>
        <p:guide pos="48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Windows Phone 7</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Windows Phone 7</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572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could teach computers</a:t>
            </a:r>
            <a:r>
              <a:rPr lang="en-US" baseline="0" dirty="0" smtClean="0"/>
              <a:t> a bunch of these small tasks, they would form generalized intelligence</a:t>
            </a:r>
          </a:p>
          <a:p>
            <a:r>
              <a:rPr lang="en-US" baseline="0" dirty="0" smtClean="0"/>
              <a:t>It would have creativity, humor, fully autonomous thinking robot</a:t>
            </a:r>
          </a:p>
          <a:p>
            <a:r>
              <a:rPr lang="en-US" baseline="0" dirty="0" smtClean="0"/>
              <a:t>Might be </a:t>
            </a:r>
            <a:r>
              <a:rPr lang="en-US" baseline="0" dirty="0" err="1" smtClean="0"/>
              <a:t>indistinguashable</a:t>
            </a:r>
            <a:r>
              <a:rPr lang="en-US" baseline="0" dirty="0" smtClean="0"/>
              <a:t> from humans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92302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 was a series</a:t>
            </a:r>
            <a:r>
              <a:rPr lang="en-US" baseline="0" dirty="0" smtClean="0"/>
              <a:t> of boom and bust cycles</a:t>
            </a:r>
          </a:p>
          <a:p>
            <a:r>
              <a:rPr lang="en-US" baseline="0" dirty="0" smtClean="0"/>
              <a:t>A lot of research funding and startups, then they would bust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73539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Symbolic LISP machine – 1980’s era</a:t>
            </a:r>
          </a:p>
          <a:p>
            <a:r>
              <a:rPr lang="en-US" dirty="0" smtClean="0"/>
              <a:t>Take something wildly</a:t>
            </a:r>
            <a:r>
              <a:rPr lang="en-US" baseline="0" dirty="0" smtClean="0"/>
              <a:t> complicated, sophisticated and program expert systems</a:t>
            </a:r>
          </a:p>
          <a:p>
            <a:r>
              <a:rPr lang="en-US" baseline="0" dirty="0" smtClean="0"/>
              <a:t>Find expert, interview, codify knowledge into expert system</a:t>
            </a:r>
          </a:p>
          <a:p>
            <a:r>
              <a:rPr lang="en-US" baseline="0" dirty="0" smtClean="0"/>
              <a:t>Maybe the next expert system would be easier to build</a:t>
            </a:r>
          </a:p>
          <a:p>
            <a:r>
              <a:rPr lang="en-US" baseline="0" dirty="0" smtClean="0"/>
              <a:t>Building 1 expert system didn’t give you a leg up on building the next 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99447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Breakthrough is deep learning</a:t>
            </a:r>
          </a:p>
          <a:p>
            <a:r>
              <a:rPr lang="en-US" dirty="0" smtClean="0"/>
              <a:t>Class of machine learning algorithms</a:t>
            </a:r>
          </a:p>
          <a:p>
            <a:r>
              <a:rPr lang="en-US" dirty="0" smtClean="0"/>
              <a:t>Feed data structures modeled on human brain</a:t>
            </a:r>
            <a:r>
              <a:rPr lang="en-US" baseline="0" dirty="0" smtClean="0"/>
              <a:t> a bunch of data</a:t>
            </a:r>
          </a:p>
          <a:p>
            <a:r>
              <a:rPr lang="en-US" baseline="0" dirty="0" err="1" smtClean="0"/>
              <a:t>Algo’s</a:t>
            </a:r>
            <a:r>
              <a:rPr lang="en-US" baseline="0" dirty="0" smtClean="0"/>
              <a:t> help computer learn based on that data</a:t>
            </a:r>
          </a:p>
          <a:p>
            <a:r>
              <a:rPr lang="en-US" baseline="0" dirty="0" smtClean="0"/>
              <a:t>Originated in 1940’s, neural network</a:t>
            </a:r>
          </a:p>
          <a:p>
            <a:r>
              <a:rPr lang="en-US" baseline="0" dirty="0" smtClean="0"/>
              <a:t>Yann </a:t>
            </a:r>
            <a:r>
              <a:rPr lang="en-US" baseline="0" dirty="0" err="1" smtClean="0"/>
              <a:t>lecun</a:t>
            </a:r>
            <a:r>
              <a:rPr lang="en-US" baseline="0" dirty="0" smtClean="0"/>
              <a:t> – </a:t>
            </a:r>
            <a:r>
              <a:rPr lang="en-US" baseline="0" dirty="0" err="1" smtClean="0"/>
              <a:t>facebook</a:t>
            </a:r>
            <a:r>
              <a:rPr lang="en-US" baseline="0" dirty="0" smtClean="0"/>
              <a:t> AI lab – recognize handwriting zip codes</a:t>
            </a:r>
          </a:p>
          <a:p>
            <a:r>
              <a:rPr lang="en-US" baseline="0" dirty="0" smtClean="0"/>
              <a:t>Jeff </a:t>
            </a:r>
            <a:r>
              <a:rPr lang="en-US" baseline="0" dirty="0" err="1" smtClean="0"/>
              <a:t>hinton</a:t>
            </a:r>
            <a:r>
              <a:rPr lang="en-US" baseline="0" dirty="0" smtClean="0"/>
              <a:t> – google AI – deep belief networks – research led to speech to text </a:t>
            </a:r>
            <a:r>
              <a:rPr lang="en-US" baseline="0" dirty="0" err="1" smtClean="0"/>
              <a:t>algo’s</a:t>
            </a:r>
            <a:r>
              <a:rPr lang="en-US" baseline="0" dirty="0" smtClean="0"/>
              <a:t> in android</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52017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Stanford</a:t>
            </a:r>
            <a:r>
              <a:rPr lang="en-US" baseline="0" dirty="0" smtClean="0"/>
              <a:t> </a:t>
            </a:r>
            <a:r>
              <a:rPr lang="en-US" baseline="0" dirty="0" err="1" smtClean="0"/>
              <a:t>reasearcher</a:t>
            </a:r>
            <a:endParaRPr lang="en-US" baseline="0" dirty="0" smtClean="0"/>
          </a:p>
          <a:p>
            <a:r>
              <a:rPr lang="en-US" baseline="0" dirty="0" smtClean="0"/>
              <a:t>10m videos + 1000 servers and 16000 cores</a:t>
            </a:r>
          </a:p>
          <a:p>
            <a:r>
              <a:rPr lang="en-US" baseline="0" dirty="0" smtClean="0"/>
              <a:t>Neural net = cats</a:t>
            </a:r>
          </a:p>
          <a:p>
            <a:r>
              <a:rPr lang="en-US" baseline="0" dirty="0" smtClean="0"/>
              <a:t>16% of 20000 object database, 1000’s got recognized</a:t>
            </a:r>
          </a:p>
          <a:p>
            <a:r>
              <a:rPr lang="en-US" baseline="0" dirty="0" smtClean="0"/>
              <a:t>No expert said here is how you find a cat</a:t>
            </a:r>
          </a:p>
          <a:p>
            <a:r>
              <a:rPr lang="en-US" baseline="0" dirty="0" smtClean="0"/>
              <a:t>Fed a bunch of data and it found how to categorize a bunch of </a:t>
            </a:r>
            <a:r>
              <a:rPr lang="en-US" baseline="0" dirty="0" err="1" smtClean="0"/>
              <a:t>objecs</a:t>
            </a:r>
            <a:r>
              <a:rPr lang="en-US" baseline="0" dirty="0" smtClean="0"/>
              <a:t> on it’s own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94994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excited because of scale</a:t>
            </a:r>
          </a:p>
          <a:p>
            <a:r>
              <a:rPr lang="en-US" dirty="0" smtClean="0"/>
              <a:t>Deep learning research since then and increased</a:t>
            </a:r>
            <a:r>
              <a:rPr lang="en-US" baseline="0" dirty="0" smtClean="0"/>
              <a:t> funding and start up money</a:t>
            </a:r>
          </a:p>
          <a:p>
            <a:r>
              <a:rPr lang="en-US" baseline="0" dirty="0" smtClean="0"/>
              <a:t>Lot of enthusiasm around deep learning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5479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526047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86454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machine learning?</a:t>
            </a:r>
          </a:p>
          <a:p>
            <a:r>
              <a:rPr lang="en-US" dirty="0" smtClean="0"/>
              <a:t>If you’ve ever fit a line to data then you’ve performed machine learning</a:t>
            </a:r>
          </a:p>
          <a:p>
            <a:r>
              <a:rPr lang="en-US" dirty="0" smtClean="0"/>
              <a:t>Specify a model, give that model some</a:t>
            </a:r>
            <a:r>
              <a:rPr lang="en-US" baseline="0" dirty="0" smtClean="0"/>
              <a:t> data then that model lets us predict what other data might look like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40696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Dartmouth summer research project 1956</a:t>
            </a:r>
          </a:p>
          <a:p>
            <a:r>
              <a:rPr lang="en-US" dirty="0" smtClean="0"/>
              <a:t>John </a:t>
            </a:r>
            <a:r>
              <a:rPr lang="en-US" dirty="0" err="1" smtClean="0"/>
              <a:t>Mccarthy</a:t>
            </a:r>
            <a:r>
              <a:rPr lang="en-US" dirty="0" smtClean="0"/>
              <a:t>, Marvin Minsky</a:t>
            </a:r>
          </a:p>
          <a:p>
            <a:r>
              <a:rPr lang="en-US" dirty="0" smtClean="0"/>
              <a:t>Program computers to behave like humans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906353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Reasoning</a:t>
            </a:r>
          </a:p>
          <a:p>
            <a:r>
              <a:rPr lang="en-US" dirty="0" smtClean="0"/>
              <a:t>Presented with a task and you reason your way to a solution</a:t>
            </a:r>
          </a:p>
          <a:p>
            <a:r>
              <a:rPr lang="en-US" dirty="0" smtClean="0"/>
              <a:t>Chess, deep blue reasoning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74161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Teach computers about things in the world</a:t>
            </a:r>
          </a:p>
          <a:p>
            <a:r>
              <a:rPr lang="en-US" dirty="0" smtClean="0"/>
              <a:t>John</a:t>
            </a:r>
            <a:r>
              <a:rPr lang="en-US" baseline="0" dirty="0" smtClean="0"/>
              <a:t> </a:t>
            </a:r>
            <a:r>
              <a:rPr lang="en-US" baseline="0" dirty="0" err="1" smtClean="0"/>
              <a:t>Mccarthy</a:t>
            </a:r>
            <a:r>
              <a:rPr lang="en-US" baseline="0" dirty="0" smtClean="0"/>
              <a:t> – inventor of LISP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90352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get from point A to point B</a:t>
            </a:r>
          </a:p>
          <a:p>
            <a:r>
              <a:rPr lang="en-US" dirty="0" smtClean="0"/>
              <a:t>How to move through space</a:t>
            </a:r>
          </a:p>
          <a:p>
            <a:r>
              <a:rPr lang="en-US" dirty="0" err="1" smtClean="0"/>
              <a:t>Shakey</a:t>
            </a:r>
            <a:r>
              <a:rPr lang="en-US" dirty="0" smtClean="0"/>
              <a:t> the robot developed</a:t>
            </a:r>
            <a:r>
              <a:rPr lang="en-US" baseline="0" dirty="0" smtClean="0"/>
              <a:t> at SRI, 1</a:t>
            </a:r>
            <a:r>
              <a:rPr lang="en-US" baseline="30000" dirty="0" smtClean="0"/>
              <a:t>st</a:t>
            </a:r>
            <a:r>
              <a:rPr lang="en-US" baseline="0" dirty="0" smtClean="0"/>
              <a:t> general purpose mobile robot to reason about it’s own actions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5808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speak a language</a:t>
            </a:r>
          </a:p>
          <a:p>
            <a:r>
              <a:rPr lang="en-US" dirty="0" smtClean="0"/>
              <a:t>How to</a:t>
            </a:r>
            <a:r>
              <a:rPr lang="en-US" baseline="0" dirty="0" smtClean="0"/>
              <a:t> understand context</a:t>
            </a:r>
          </a:p>
          <a:p>
            <a:r>
              <a:rPr lang="en-US" baseline="0" dirty="0" err="1" smtClean="0"/>
              <a:t>Ibm</a:t>
            </a:r>
            <a:r>
              <a:rPr lang="en-US" baseline="0" dirty="0" smtClean="0"/>
              <a:t> mainframe, translate </a:t>
            </a:r>
            <a:r>
              <a:rPr lang="en-US" baseline="0" dirty="0" err="1" smtClean="0"/>
              <a:t>english</a:t>
            </a:r>
            <a:r>
              <a:rPr lang="en-US" baseline="0" dirty="0" smtClean="0"/>
              <a:t> to </a:t>
            </a:r>
            <a:r>
              <a:rPr lang="en-US" baseline="0" dirty="0" err="1" smtClean="0"/>
              <a:t>russian</a:t>
            </a:r>
            <a:r>
              <a:rPr lang="en-US" baseline="0" dirty="0" smtClean="0"/>
              <a:t> and 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5181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Teach computers how to touch, feel,</a:t>
            </a:r>
            <a:r>
              <a:rPr lang="en-US" baseline="0" dirty="0" smtClean="0"/>
              <a:t> smell, and see</a:t>
            </a:r>
          </a:p>
          <a:p>
            <a:r>
              <a:rPr lang="en-US" baseline="0" dirty="0" smtClean="0"/>
              <a:t>Marvin Minsky</a:t>
            </a:r>
          </a:p>
          <a:p>
            <a:r>
              <a:rPr lang="en-US" baseline="0" dirty="0" smtClean="0"/>
              <a:t>See if we can feed video input to computers and teach them to move small block onto big block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1475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2" name="Subtitle 2"/>
          <p:cNvSpPr>
            <a:spLocks noGrp="1"/>
          </p:cNvSpPr>
          <p:nvPr>
            <p:ph type="subTitle" idx="1"/>
          </p:nvPr>
        </p:nvSpPr>
        <p:spPr>
          <a:xfrm>
            <a:off x="381000" y="5625028"/>
            <a:ext cx="7315200" cy="207749"/>
          </a:xfrm>
        </p:spPr>
        <p:txBody>
          <a:bodyPr vert="horz" wrap="square" lIns="0" tIns="0" rIns="0" bIns="0" rtlCol="0" anchor="ctr" anchorCtr="0">
            <a:spAutoFit/>
          </a:bodyPr>
          <a:lstStyle>
            <a:lvl1pPr marL="0" indent="0">
              <a:spcBef>
                <a:spcPts val="0"/>
              </a:spcBef>
              <a:buFontTx/>
              <a:buNone/>
              <a:defRPr lang="en-US" sz="1500" b="1" kern="1200" spc="0" baseline="0"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33" name="Text Placeholder 8"/>
          <p:cNvSpPr>
            <a:spLocks noGrp="1"/>
          </p:cNvSpPr>
          <p:nvPr>
            <p:ph type="body" sz="quarter" idx="10" hasCustomPrompt="1"/>
          </p:nvPr>
        </p:nvSpPr>
        <p:spPr>
          <a:xfrm>
            <a:off x="381023" y="5962168"/>
            <a:ext cx="73152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4" name="Text Placeholder 8"/>
          <p:cNvSpPr>
            <a:spLocks noGrp="1"/>
          </p:cNvSpPr>
          <p:nvPr>
            <p:ph type="body" sz="quarter" idx="11" hasCustomPrompt="1"/>
          </p:nvPr>
        </p:nvSpPr>
        <p:spPr>
          <a:xfrm>
            <a:off x="381023" y="6232303"/>
            <a:ext cx="73152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5" name="Title 1"/>
          <p:cNvSpPr>
            <a:spLocks noGrp="1"/>
          </p:cNvSpPr>
          <p:nvPr>
            <p:ph type="ctrTitle"/>
          </p:nvPr>
        </p:nvSpPr>
        <p:spPr>
          <a:xfrm>
            <a:off x="555738" y="2924047"/>
            <a:ext cx="804672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10957819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35"/>
                                        </p:tgtEl>
                                        <p:attrNameLst>
                                          <p:attrName>style.visibility</p:attrName>
                                        </p:attrNameLst>
                                      </p:cBhvr>
                                      <p:to>
                                        <p:strVal val="visible"/>
                                      </p:to>
                                    </p:set>
                                  </p:childTnLst>
                                </p:cTn>
                              </p:par>
                              <p:par>
                                <p:cTn id="7" presetID="42" presetClass="path" presetSubtype="0" decel="100000" fill="hold" grpId="1" nodeType="withEffect">
                                  <p:stCondLst>
                                    <p:cond delay="250"/>
                                  </p:stCondLst>
                                  <p:childTnLst>
                                    <p:animMotion origin="layout" path="M 2.20661E-6 -4.07407E-6 L 1.02966 -0.00115 " pathEditMode="relative" rAng="0" ptsTypes="AA">
                                      <p:cBhvr>
                                        <p:cTn id="8" dur="750" spd="-100000" fill="hold"/>
                                        <p:tgtEl>
                                          <p:spTgt spid="35"/>
                                        </p:tgtEl>
                                        <p:attrNameLst>
                                          <p:attrName>ppt_x</p:attrName>
                                          <p:attrName>ppt_y</p:attrName>
                                        </p:attrNameLst>
                                      </p:cBhvr>
                                      <p:rCtr x="51483" y="-69"/>
                                    </p:animMotion>
                                  </p:childTnLst>
                                </p:cTn>
                              </p:par>
                              <p:par>
                                <p:cTn id="9" presetID="1" presetClass="entr" presetSubtype="0" fill="hold" grpId="0" nodeType="withEffect">
                                  <p:stCondLst>
                                    <p:cond delay="50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par>
                                <p:cTn id="11" presetID="42" presetClass="path" presetSubtype="0" decel="100000" fill="hold" grpId="1" nodeType="withEffect">
                                  <p:stCondLst>
                                    <p:cond delay="500"/>
                                  </p:stCondLst>
                                  <p:childTnLst>
                                    <p:animMotion origin="layout" path="M 4.93885E-6 3.7037E-6 L 1.09367 -0.00324 " pathEditMode="relative" rAng="0" ptsTypes="AA">
                                      <p:cBhvr>
                                        <p:cTn id="12" dur="750" spd="-100000" fill="hold"/>
                                        <p:tgtEl>
                                          <p:spTgt spid="32">
                                            <p:txEl>
                                              <p:pRg st="0" end="0"/>
                                            </p:txEl>
                                          </p:spTgt>
                                        </p:tgtEl>
                                        <p:attrNameLst>
                                          <p:attrName>ppt_x</p:attrName>
                                          <p:attrName>ppt_y</p:attrName>
                                        </p:attrNameLst>
                                      </p:cBhvr>
                                      <p:rCtr x="54684" y="-162"/>
                                    </p:animMotion>
                                  </p:childTnLst>
                                </p:cTn>
                              </p:par>
                              <p:par>
                                <p:cTn id="13" presetID="1" presetClass="entr" presetSubtype="0" fill="hold" grpId="0" nodeType="withEffect">
                                  <p:stCondLst>
                                    <p:cond delay="75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750"/>
                                  </p:stCondLst>
                                  <p:childTnLst>
                                    <p:animMotion origin="layout" path="M 1.66797E-6 7.40741E-7 L 1.14754 7.40741E-7 " pathEditMode="relative" rAng="0" ptsTypes="AA">
                                      <p:cBhvr>
                                        <p:cTn id="16" dur="750" spd="-100000" fill="hold"/>
                                        <p:tgtEl>
                                          <p:spTgt spid="33">
                                            <p:txEl>
                                              <p:pRg st="0" end="0"/>
                                            </p:txEl>
                                          </p:spTgt>
                                        </p:tgtEl>
                                        <p:attrNameLst>
                                          <p:attrName>ppt_x</p:attrName>
                                          <p:attrName>ppt_y</p:attrName>
                                        </p:attrNameLst>
                                      </p:cBhvr>
                                      <p:rCtr x="57377" y="0"/>
                                    </p:animMotion>
                                  </p:childTnLst>
                                </p:cTn>
                              </p:par>
                              <p:par>
                                <p:cTn id="17" presetID="1" presetClass="entr" presetSubtype="0" fill="hold" grpId="0" nodeType="withEffect">
                                  <p:stCondLst>
                                    <p:cond delay="1000"/>
                                  </p:stCondLst>
                                  <p:childTnLst>
                                    <p:set>
                                      <p:cBhvr>
                                        <p:cTn id="18" dur="1" fill="hold">
                                          <p:stCondLst>
                                            <p:cond delay="0"/>
                                          </p:stCondLst>
                                        </p:cTn>
                                        <p:tgtEl>
                                          <p:spTgt spid="34">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1000"/>
                                  </p:stCondLst>
                                  <p:childTnLst>
                                    <p:animMotion origin="layout" path="M 1.66797E-6 7.40741E-7 L 1.14754 7.40741E-7 " pathEditMode="relative" rAng="0" ptsTypes="AA">
                                      <p:cBhvr>
                                        <p:cTn id="20" dur="750" spd="-100000" fill="hold"/>
                                        <p:tgtEl>
                                          <p:spTgt spid="34">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 presetClass="entr" presetSubtype="0" fill="hold" nodeType="withEffect">
                  <p:stCondLst>
                    <p:cond delay="50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2"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32"/>
                        </p:tgtEl>
                        <p:attrNameLst>
                          <p:attrName>ppt_x</p:attrName>
                          <p:attrName>ppt_y</p:attrName>
                        </p:attrNameLst>
                      </p:cBhvr>
                      <p:rCtr x="54684" y="-162"/>
                    </p:animMotion>
                  </p:childTnLst>
                </p:cTn>
              </p:par>
            </p:tnLst>
          </p:tmpl>
        </p:tmplLst>
      </p:bldP>
      <p:bldP spid="33" grpId="0" build="p">
        <p:tmplLst>
          <p:tmpl lvl="1">
            <p:tnLst>
              <p:par>
                <p:cTn presetID="1" presetClass="entr" presetSubtype="0" fill="hold" nodeType="withEffect">
                  <p:stCondLst>
                    <p:cond delay="75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3"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33"/>
                        </p:tgtEl>
                        <p:attrNameLst>
                          <p:attrName>ppt_x</p:attrName>
                          <p:attrName>ppt_y</p:attrName>
                        </p:attrNameLst>
                      </p:cBhvr>
                      <p:rCtr x="57377" y="0"/>
                    </p:animMotion>
                  </p:childTnLst>
                </p:cTn>
              </p:par>
            </p:tnLst>
          </p:tmpl>
        </p:tmplLst>
      </p:bldP>
      <p:bldP spid="34" grpId="0" build="p">
        <p:tmplLst>
          <p:tmpl lvl="1">
            <p:tnLst>
              <p:par>
                <p:cTn presetID="1"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4"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34"/>
                        </p:tgtEl>
                        <p:attrNameLst>
                          <p:attrName>ppt_x</p:attrName>
                          <p:attrName>ppt_y</p:attrName>
                        </p:attrNameLst>
                      </p:cBhvr>
                      <p:rCtr x="57377" y="0"/>
                    </p:animMotion>
                  </p:childTnLst>
                </p:cTn>
              </p:par>
            </p:tnLst>
          </p:tmpl>
        </p:tmplLst>
      </p:bldP>
      <p:bldP spid="35" grpId="0"/>
      <p:bldP spid="35"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381000" y="1157105"/>
            <a:ext cx="8363938" cy="560923"/>
          </a:xfrm>
        </p:spPr>
        <p:txBody>
          <a:bodyPr/>
          <a:lstStyle>
            <a:lvl1pPr>
              <a:defRPr>
                <a:gradFill>
                  <a:gsLst>
                    <a:gs pos="0">
                      <a:srgbClr val="FFFFFF"/>
                    </a:gs>
                    <a:gs pos="100000">
                      <a:srgbClr val="FFFFFF"/>
                    </a:gs>
                  </a:gsLst>
                  <a:lin ang="5400000" scaled="0"/>
                </a:gradFill>
              </a:defRPr>
            </a:lvl1pPr>
          </a:lstStyle>
          <a:p>
            <a:r>
              <a:rPr lang="en-US" dirty="0"/>
              <a:t>Master title style</a:t>
            </a:r>
          </a:p>
        </p:txBody>
      </p:sp>
      <p:sp>
        <p:nvSpPr>
          <p:cNvPr id="6" name="Text Placeholder 5"/>
          <p:cNvSpPr>
            <a:spLocks noGrp="1"/>
          </p:cNvSpPr>
          <p:nvPr>
            <p:ph type="body" sz="quarter" idx="10"/>
          </p:nvPr>
        </p:nvSpPr>
        <p:spPr bwMode="white">
          <a:xfrm>
            <a:off x="381000" y="25877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944251138"/>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441998"/>
            <a:ext cx="6994362" cy="1523494"/>
          </a:xfrm>
        </p:spPr>
        <p:txBody>
          <a:bodyPr anchor="ctr" anchorCtr="0">
            <a:noAutofit/>
          </a:bodyPr>
          <a:lstStyle>
            <a:lvl1pPr>
              <a:lnSpc>
                <a:spcPct val="90000"/>
              </a:lnSpc>
              <a:defRPr sz="3600" baseline="0">
                <a:solidFill>
                  <a:srgbClr val="00B2E6"/>
                </a:solidFill>
              </a:defRPr>
            </a:lvl1pPr>
          </a:lstStyle>
          <a:p>
            <a:r>
              <a:rPr lang="en-US" dirty="0"/>
              <a:t>Click to edit Master title style</a:t>
            </a:r>
          </a:p>
        </p:txBody>
      </p:sp>
      <p:sp>
        <p:nvSpPr>
          <p:cNvPr id="3" name="Subtitle 2"/>
          <p:cNvSpPr>
            <a:spLocks noGrp="1"/>
          </p:cNvSpPr>
          <p:nvPr>
            <p:ph type="subTitle" idx="1"/>
          </p:nvPr>
        </p:nvSpPr>
        <p:spPr>
          <a:xfrm>
            <a:off x="381001" y="5100937"/>
            <a:ext cx="6994363" cy="461665"/>
          </a:xfrm>
        </p:spPr>
        <p:txBody>
          <a:bodyPr>
            <a:noAutofit/>
          </a:bodyPr>
          <a:lstStyle>
            <a:lvl1pPr marL="0" indent="0" algn="l">
              <a:lnSpc>
                <a:spcPct val="90000"/>
              </a:lnSpc>
              <a:spcBef>
                <a:spcPts val="0"/>
              </a:spcBef>
              <a:buNone/>
              <a:defRPr>
                <a:solidFill>
                  <a:srgbClr val="00B2E6"/>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381001" y="3118145"/>
            <a:ext cx="7683914"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7500" b="0" i="0" u="none" strike="noStrike" kern="1200" cap="none" spc="-113" normalizeH="0" baseline="0" noProof="0" dirty="0" smtClean="0">
                <a:ln w="11430"/>
                <a:solidFill>
                  <a:srgbClr val="00B2E6"/>
                </a:solidFill>
                <a:effectLst/>
                <a:uLnTx/>
                <a:uFillTx/>
                <a:latin typeface="Segoe Light" pitchFamily="34" charset="0"/>
                <a:ea typeface="+mn-ea"/>
                <a:cs typeface="+mn-cs"/>
              </a:defRPr>
            </a:lvl1pPr>
          </a:lstStyle>
          <a:p>
            <a:pPr lvl="0"/>
            <a:r>
              <a:rPr lang="en-US" dirty="0"/>
              <a:t>click to…</a:t>
            </a:r>
          </a:p>
        </p:txBody>
      </p:sp>
      <p:sp>
        <p:nvSpPr>
          <p:cNvPr id="11" name="TextBox 10"/>
          <p:cNvSpPr txBox="1"/>
          <p:nvPr userDrawn="1"/>
        </p:nvSpPr>
        <p:spPr>
          <a:xfrm>
            <a:off x="4773601" y="6505546"/>
            <a:ext cx="4063796" cy="173124"/>
          </a:xfrm>
          <a:prstGeom prst="rect">
            <a:avLst/>
          </a:prstGeom>
          <a:noFill/>
        </p:spPr>
        <p:txBody>
          <a:bodyPr wrap="square" rtlCol="0">
            <a:spAutoFit/>
          </a:bodyPr>
          <a:lstStyle/>
          <a:p>
            <a:pPr marL="0" marR="0" indent="0" algn="r" defTabSz="685772" rtl="0" eaLnBrk="1" fontAlgn="auto" latinLnBrk="0" hangingPunct="1">
              <a:lnSpc>
                <a:spcPct val="100000"/>
              </a:lnSpc>
              <a:spcBef>
                <a:spcPts val="0"/>
              </a:spcBef>
              <a:spcAft>
                <a:spcPts val="0"/>
              </a:spcAft>
              <a:buClrTx/>
              <a:buSzTx/>
              <a:buFontTx/>
              <a:buNone/>
              <a:tabLst/>
              <a:defRPr/>
            </a:pPr>
            <a:r>
              <a:rPr lang="en-US" sz="525" baseline="0" dirty="0">
                <a:solidFill>
                  <a:schemeClr val="bg1">
                    <a:lumMod val="50000"/>
                  </a:schemeClr>
                </a:solidFill>
                <a:latin typeface="Segoe UI" pitchFamily="34" charset="0"/>
                <a:ea typeface="Segoe UI" pitchFamily="34" charset="0"/>
                <a:cs typeface="Segoe UI" pitchFamily="34" charset="0"/>
              </a:rPr>
              <a:t>Atlanta</a:t>
            </a:r>
            <a:endParaRPr lang="en-US" sz="525" dirty="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9296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550841" y="5426824"/>
            <a:ext cx="5598586" cy="280461"/>
          </a:xfrm>
        </p:spPr>
        <p:txBody>
          <a:bodyPr vert="horz" wrap="square" lIns="0" tIns="0" rIns="0" bIns="0" rtlCol="0" anchor="t">
            <a:spAutoFit/>
          </a:bodyPr>
          <a:lstStyle>
            <a:lvl1pPr marL="0" indent="0">
              <a:spcBef>
                <a:spcPts val="0"/>
              </a:spcBef>
              <a:buFontTx/>
              <a:buNone/>
              <a:defRPr lang="en-US" sz="2025" b="1" kern="1200" spc="-113"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7" name="Text Placeholder 8"/>
          <p:cNvSpPr>
            <a:spLocks noGrp="1"/>
          </p:cNvSpPr>
          <p:nvPr>
            <p:ph type="body" sz="quarter" idx="10" hasCustomPrompt="1"/>
          </p:nvPr>
        </p:nvSpPr>
        <p:spPr>
          <a:xfrm>
            <a:off x="550864" y="5823667"/>
            <a:ext cx="567956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8" name="Text Placeholder 8"/>
          <p:cNvSpPr>
            <a:spLocks noGrp="1"/>
          </p:cNvSpPr>
          <p:nvPr>
            <p:ph type="body" sz="quarter" idx="11" hasCustomPrompt="1"/>
          </p:nvPr>
        </p:nvSpPr>
        <p:spPr>
          <a:xfrm>
            <a:off x="550864" y="6109682"/>
            <a:ext cx="567956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9" name="Title 1"/>
          <p:cNvSpPr>
            <a:spLocks noGrp="1"/>
          </p:cNvSpPr>
          <p:nvPr>
            <p:ph type="ctrTitle"/>
          </p:nvPr>
        </p:nvSpPr>
        <p:spPr>
          <a:xfrm>
            <a:off x="555738" y="2976018"/>
            <a:ext cx="804672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19254007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771" y="2190656"/>
            <a:ext cx="8363938" cy="1957459"/>
          </a:xfrm>
        </p:spPr>
        <p:txBody>
          <a:bodyPr/>
          <a:lstStyle>
            <a:lvl1pPr>
              <a:lnSpc>
                <a:spcPct val="90000"/>
              </a:lnSpc>
              <a:defRPr sz="2400">
                <a:solidFill>
                  <a:srgbClr val="00B2E6"/>
                </a:solidFill>
              </a:defRPr>
            </a:lvl1pPr>
            <a:lvl2pPr>
              <a:lnSpc>
                <a:spcPct val="90000"/>
              </a:lnSpc>
              <a:defRPr sz="2400">
                <a:solidFill>
                  <a:srgbClr val="00B2E6"/>
                </a:solidFill>
              </a:defRPr>
            </a:lvl2pPr>
            <a:lvl3pPr>
              <a:lnSpc>
                <a:spcPct val="90000"/>
              </a:lnSpc>
              <a:defRPr sz="2400">
                <a:solidFill>
                  <a:srgbClr val="00B2E6"/>
                </a:solidFill>
              </a:defRPr>
            </a:lvl3pPr>
            <a:lvl4pPr>
              <a:lnSpc>
                <a:spcPct val="90000"/>
              </a:lnSpc>
              <a:defRPr sz="2400">
                <a:solidFill>
                  <a:srgbClr val="00B2E6"/>
                </a:solidFill>
              </a:defRPr>
            </a:lvl4pPr>
            <a:lvl5pPr>
              <a:lnSpc>
                <a:spcPct val="90000"/>
              </a:lnSpc>
              <a:defRPr sz="2400">
                <a:solidFill>
                  <a:srgbClr val="00B2E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583606706"/>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20386"/>
            <a:ext cx="4115872"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04194" y="2220386"/>
            <a:ext cx="4040745"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781837850"/>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590169"/>
            <a:ext cx="4115872"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5" name="Text Placeholder 4"/>
          <p:cNvSpPr>
            <a:spLocks noGrp="1"/>
          </p:cNvSpPr>
          <p:nvPr>
            <p:ph type="body" sz="quarter" idx="3"/>
          </p:nvPr>
        </p:nvSpPr>
        <p:spPr>
          <a:xfrm>
            <a:off x="4704193" y="2590169"/>
            <a:ext cx="4049180"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10" name="Content Placeholder 2"/>
          <p:cNvSpPr>
            <a:spLocks noGrp="1"/>
          </p:cNvSpPr>
          <p:nvPr>
            <p:ph sz="half" idx="10"/>
          </p:nvPr>
        </p:nvSpPr>
        <p:spPr>
          <a:xfrm>
            <a:off x="381000" y="2982385"/>
            <a:ext cx="4115872"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4704194" y="2982386"/>
            <a:ext cx="4040745"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81000" y="1193830"/>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2690421460"/>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1000" y="1157104"/>
            <a:ext cx="8363938"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583204789"/>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35828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a:t>Master title style</a:t>
            </a:r>
          </a:p>
        </p:txBody>
      </p:sp>
      <p:sp>
        <p:nvSpPr>
          <p:cNvPr id="6" name="Text Placeholder 5"/>
          <p:cNvSpPr>
            <a:spLocks noGrp="1"/>
          </p:cNvSpPr>
          <p:nvPr>
            <p:ph type="body" sz="quarter" idx="10"/>
          </p:nvPr>
        </p:nvSpPr>
        <p:spPr bwMode="white">
          <a:xfrm>
            <a:off x="389436" y="259080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491013"/>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572676"/>
            <a:ext cx="8363938" cy="548640"/>
          </a:xfrm>
          <a:prstGeom prst="rect">
            <a:avLst/>
          </a:prstGeom>
        </p:spPr>
        <p:txBody>
          <a:bodyPr vert="horz" wrap="square" lIns="0" tIns="0" rIns="0" bIns="0" rtlCol="0" anchor="t">
            <a:spAutoFit/>
          </a:bodyPr>
          <a:lstStyle/>
          <a:p>
            <a:r>
              <a:rPr lang="en-US" dirty="0"/>
              <a:t>Master title style</a:t>
            </a:r>
          </a:p>
        </p:txBody>
      </p:sp>
      <p:sp>
        <p:nvSpPr>
          <p:cNvPr id="3" name="Text Placeholder 2"/>
          <p:cNvSpPr>
            <a:spLocks noGrp="1"/>
          </p:cNvSpPr>
          <p:nvPr>
            <p:ph type="body" idx="1"/>
          </p:nvPr>
        </p:nvSpPr>
        <p:spPr>
          <a:xfrm>
            <a:off x="381001" y="2800052"/>
            <a:ext cx="8363937" cy="150041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4773601" y="6505546"/>
            <a:ext cx="4063796" cy="173124"/>
          </a:xfrm>
          <a:prstGeom prst="rect">
            <a:avLst/>
          </a:prstGeom>
          <a:noFill/>
        </p:spPr>
        <p:txBody>
          <a:bodyPr wrap="square" rtlCol="0">
            <a:spAutoFit/>
          </a:bodyPr>
          <a:lstStyle/>
          <a:p>
            <a:pPr marL="0" marR="0" indent="0" algn="r" defTabSz="685772" rtl="0" eaLnBrk="1" fontAlgn="auto" latinLnBrk="0" hangingPunct="1">
              <a:lnSpc>
                <a:spcPct val="100000"/>
              </a:lnSpc>
              <a:spcBef>
                <a:spcPts val="0"/>
              </a:spcBef>
              <a:spcAft>
                <a:spcPts val="0"/>
              </a:spcAft>
              <a:buClrTx/>
              <a:buSzTx/>
              <a:buFontTx/>
              <a:buNone/>
              <a:tabLst/>
              <a:defRPr/>
            </a:pPr>
            <a:fld id="{40B76143-9258-4AEE-9511-E300703853D1}" type="slidenum">
              <a:rPr lang="en-US" sz="525" smtClean="0">
                <a:solidFill>
                  <a:schemeClr val="bg1">
                    <a:lumMod val="50000"/>
                  </a:schemeClr>
                </a:solidFill>
                <a:latin typeface="Segoe UI" pitchFamily="34" charset="0"/>
                <a:ea typeface="Segoe UI" pitchFamily="34" charset="0"/>
                <a:cs typeface="Segoe UI" pitchFamily="34" charset="0"/>
              </a:rPr>
              <a:pPr marL="0" marR="0" indent="0" algn="r" defTabSz="685772" rtl="0" eaLnBrk="1" fontAlgn="auto" latinLnBrk="0" hangingPunct="1">
                <a:lnSpc>
                  <a:spcPct val="100000"/>
                </a:lnSpc>
                <a:spcBef>
                  <a:spcPts val="0"/>
                </a:spcBef>
                <a:spcAft>
                  <a:spcPts val="0"/>
                </a:spcAft>
                <a:buClrTx/>
                <a:buSzTx/>
                <a:buFontTx/>
                <a:buNone/>
                <a:tabLst/>
                <a:defRPr/>
              </a:pPr>
              <a:t>‹#›</a:t>
            </a:fld>
            <a:r>
              <a:rPr lang="en-US" sz="525" dirty="0">
                <a:solidFill>
                  <a:schemeClr val="bg1">
                    <a:lumMod val="50000"/>
                  </a:schemeClr>
                </a:solidFill>
                <a:latin typeface="Segoe UI" pitchFamily="34" charset="0"/>
                <a:ea typeface="Segoe UI" pitchFamily="34" charset="0"/>
                <a:cs typeface="Segoe UI" pitchFamily="34" charset="0"/>
              </a:rPr>
              <a:t>    Cloud Saturday</a:t>
            </a:r>
            <a:r>
              <a:rPr lang="en-US" sz="525" baseline="0" dirty="0">
                <a:solidFill>
                  <a:schemeClr val="bg1">
                    <a:lumMod val="50000"/>
                  </a:schemeClr>
                </a:solidFill>
                <a:latin typeface="Segoe UI" pitchFamily="34" charset="0"/>
                <a:ea typeface="Segoe UI" pitchFamily="34" charset="0"/>
                <a:cs typeface="Segoe UI" pitchFamily="34" charset="0"/>
              </a:rPr>
              <a:t> Atlanta</a:t>
            </a:r>
            <a:endParaRPr lang="en-US" sz="525" dirty="0">
              <a:solidFill>
                <a:schemeClr val="bg1">
                  <a:lumMod val="50000"/>
                </a:schemeClr>
              </a:solidFill>
              <a:latin typeface="Segoe UI" pitchFamily="34" charset="0"/>
              <a:ea typeface="Segoe UI" pitchFamily="34" charset="0"/>
              <a:cs typeface="Segoe UI" pitchFamily="34" charset="0"/>
            </a:endParaRPr>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23468"/>
            <a:ext cx="2895600" cy="1225034"/>
          </a:xfrm>
          <a:prstGeom prst="rect">
            <a:avLst/>
          </a:prstGeom>
        </p:spPr>
      </p:pic>
    </p:spTree>
    <p:extLst>
      <p:ext uri="{BB962C8B-B14F-4D97-AF65-F5344CB8AC3E}">
        <p14:creationId xmlns:p14="http://schemas.microsoft.com/office/powerpoint/2010/main" val="106101933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75" r:id="rId3"/>
    <p:sldLayoutId id="2147483744" r:id="rId4"/>
    <p:sldLayoutId id="2147483745" r:id="rId5"/>
    <p:sldLayoutId id="2147483746" r:id="rId6"/>
    <p:sldLayoutId id="2147483747" r:id="rId7"/>
    <p:sldLayoutId id="2147483748" r:id="rId8"/>
    <p:sldLayoutId id="2147483749" r:id="rId9"/>
    <p:sldLayoutId id="2147483750" r:id="rId10"/>
  </p:sldLayoutIdLst>
  <p:transition spd="slow">
    <p:push/>
  </p:transition>
  <p:hf hdr="0" ftr="0" dt="0"/>
  <p:txStyles>
    <p:titleStyle>
      <a:lvl1pPr algn="l" defTabSz="685772" rtl="0" eaLnBrk="1" latinLnBrk="0" hangingPunct="1">
        <a:lnSpc>
          <a:spcPct val="90000"/>
        </a:lnSpc>
        <a:spcBef>
          <a:spcPct val="0"/>
        </a:spcBef>
        <a:buNone/>
        <a:defRPr lang="en-US" sz="4050" b="0" kern="1200" cap="none" spc="-113" baseline="0" dirty="0" smtClean="0">
          <a:ln w="3175">
            <a:noFill/>
          </a:ln>
          <a:solidFill>
            <a:srgbClr val="00B2E6"/>
          </a:solidFill>
          <a:effectLst/>
          <a:latin typeface="Segoe Light" pitchFamily="34" charset="0"/>
          <a:ea typeface="+mn-ea"/>
          <a:cs typeface="Arial" charset="0"/>
        </a:defRPr>
      </a:lvl1pPr>
    </p:titleStyle>
    <p:bodyStyle>
      <a:lvl1pPr marL="260747" indent="-260747" algn="l" defTabSz="685772" rtl="0" eaLnBrk="1" latinLnBrk="0" hangingPunct="1">
        <a:lnSpc>
          <a:spcPct val="90000"/>
        </a:lnSpc>
        <a:spcBef>
          <a:spcPct val="20000"/>
        </a:spcBef>
        <a:buClr>
          <a:schemeClr val="accent1"/>
        </a:buClr>
        <a:buSzPct val="100000"/>
        <a:buFont typeface="Wingdings" pitchFamily="2" charset="2"/>
        <a:buChar char="§"/>
        <a:defRPr sz="2400" kern="1200" spc="-113">
          <a:solidFill>
            <a:srgbClr val="00B2E6"/>
          </a:solidFill>
          <a:latin typeface="Segoe Light" pitchFamily="34" charset="0"/>
          <a:ea typeface="+mn-ea"/>
          <a:cs typeface="+mn-cs"/>
        </a:defRPr>
      </a:lvl1pPr>
      <a:lvl2pPr marL="558404" indent="-213122" algn="l" defTabSz="685772" rtl="0" eaLnBrk="1" latinLnBrk="0" hangingPunct="1">
        <a:lnSpc>
          <a:spcPct val="90000"/>
        </a:lnSpc>
        <a:spcBef>
          <a:spcPct val="20000"/>
        </a:spcBef>
        <a:buClr>
          <a:schemeClr val="tx2"/>
        </a:buClr>
        <a:buSzPct val="100000"/>
        <a:buFont typeface="Wingdings" pitchFamily="2" charset="2"/>
        <a:buChar char="§"/>
        <a:defRPr sz="2100" kern="1200" spc="-113">
          <a:solidFill>
            <a:srgbClr val="00B2E6"/>
          </a:solidFill>
          <a:latin typeface="Segoe Light" pitchFamily="34" charset="0"/>
          <a:ea typeface="+mn-ea"/>
          <a:cs typeface="+mn-cs"/>
        </a:defRPr>
      </a:lvl2pPr>
      <a:lvl3pPr marL="857250" indent="-215504" algn="l" defTabSz="685772" rtl="0" eaLnBrk="1" latinLnBrk="0" hangingPunct="1">
        <a:lnSpc>
          <a:spcPct val="90000"/>
        </a:lnSpc>
        <a:spcBef>
          <a:spcPct val="20000"/>
        </a:spcBef>
        <a:buClr>
          <a:schemeClr val="tx2"/>
        </a:buClr>
        <a:buSzPct val="100000"/>
        <a:buFont typeface="Wingdings" pitchFamily="2" charset="2"/>
        <a:buChar char="§"/>
        <a:defRPr sz="1800" kern="1200" spc="-113">
          <a:solidFill>
            <a:srgbClr val="00B2E6"/>
          </a:solidFill>
          <a:latin typeface="Segoe Light" pitchFamily="34" charset="0"/>
          <a:ea typeface="+mn-ea"/>
          <a:cs typeface="+mn-cs"/>
        </a:defRPr>
      </a:lvl3pPr>
      <a:lvl4pPr marL="1117997" indent="-173831"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4pPr>
      <a:lvl5pPr marL="1371600" indent="-167879"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7" name="Text Placeholder 6"/>
          <p:cNvSpPr>
            <a:spLocks noGrp="1"/>
          </p:cNvSpPr>
          <p:nvPr>
            <p:ph type="body" sz="quarter" idx="11"/>
          </p:nvPr>
        </p:nvSpPr>
        <p:spPr/>
        <p:txBody>
          <a:bodyPr/>
          <a:lstStyle/>
          <a:p>
            <a:endParaRPr lang="en-US" dirty="0"/>
          </a:p>
        </p:txBody>
      </p:sp>
      <p:sp>
        <p:nvSpPr>
          <p:cNvPr id="5" name="Title 4"/>
          <p:cNvSpPr>
            <a:spLocks noGrp="1"/>
          </p:cNvSpPr>
          <p:nvPr>
            <p:ph type="ctrTitle"/>
          </p:nvPr>
        </p:nvSpPr>
        <p:spPr/>
        <p:txBody>
          <a:bodyPr/>
          <a:lstStyle/>
          <a:p>
            <a:r>
              <a:rPr lang="en-US" dirty="0" smtClean="0"/>
              <a:t>AI is Coming: Getting Started With Microsoft Cognitive Services</a:t>
            </a:r>
            <a:endParaRPr lang="en-US" dirty="0">
              <a:solidFill>
                <a:srgbClr val="00B2E6"/>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2155294"/>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Reasoning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4606" y="2438400"/>
            <a:ext cx="5480593" cy="4108882"/>
          </a:xfrm>
        </p:spPr>
      </p:pic>
    </p:spTree>
    <p:extLst>
      <p:ext uri="{BB962C8B-B14F-4D97-AF65-F5344CB8AC3E}">
        <p14:creationId xmlns:p14="http://schemas.microsoft.com/office/powerpoint/2010/main" val="74061651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Knowledge Representation</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9903" y="2743200"/>
            <a:ext cx="5046132" cy="2838450"/>
          </a:xfrm>
        </p:spPr>
      </p:pic>
    </p:spTree>
    <p:extLst>
      <p:ext uri="{BB962C8B-B14F-4D97-AF65-F5344CB8AC3E}">
        <p14:creationId xmlns:p14="http://schemas.microsoft.com/office/powerpoint/2010/main" val="1093717156"/>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399" y="2439904"/>
            <a:ext cx="2844995" cy="3820496"/>
          </a:xfr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Planning/Navigation</a:t>
            </a:r>
            <a:endParaRPr lang="en-US" dirty="0"/>
          </a:p>
        </p:txBody>
      </p:sp>
    </p:spTree>
    <p:extLst>
      <p:ext uri="{BB962C8B-B14F-4D97-AF65-F5344CB8AC3E}">
        <p14:creationId xmlns:p14="http://schemas.microsoft.com/office/powerpoint/2010/main" val="255136051"/>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0921" y="2438400"/>
            <a:ext cx="5344096" cy="3600450"/>
          </a:xfr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Natural Language Processing</a:t>
            </a:r>
            <a:endParaRPr lang="en-US" dirty="0"/>
          </a:p>
        </p:txBody>
      </p:sp>
    </p:spTree>
    <p:extLst>
      <p:ext uri="{BB962C8B-B14F-4D97-AF65-F5344CB8AC3E}">
        <p14:creationId xmlns:p14="http://schemas.microsoft.com/office/powerpoint/2010/main" val="41711497"/>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7129" y="2438400"/>
            <a:ext cx="6011680" cy="3143250"/>
          </a:xfr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Perception</a:t>
            </a:r>
            <a:endParaRPr lang="en-US" dirty="0"/>
          </a:p>
        </p:txBody>
      </p:sp>
    </p:spTree>
    <p:extLst>
      <p:ext uri="{BB962C8B-B14F-4D97-AF65-F5344CB8AC3E}">
        <p14:creationId xmlns:p14="http://schemas.microsoft.com/office/powerpoint/2010/main" val="193353199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6967" y="2133600"/>
            <a:ext cx="3312004" cy="4114132"/>
          </a:xfrm>
        </p:spPr>
      </p:pic>
      <p:sp>
        <p:nvSpPr>
          <p:cNvPr id="3" name="Title 2"/>
          <p:cNvSpPr>
            <a:spLocks noGrp="1"/>
          </p:cNvSpPr>
          <p:nvPr>
            <p:ph type="title"/>
          </p:nvPr>
        </p:nvSpPr>
        <p:spPr/>
        <p:txBody>
          <a:bodyPr/>
          <a:lstStyle/>
          <a:p>
            <a:r>
              <a:rPr lang="en-US" dirty="0" smtClean="0"/>
              <a:t>Generalized Intelligence</a:t>
            </a:r>
            <a:endParaRPr lang="en-US" dirty="0"/>
          </a:p>
        </p:txBody>
      </p:sp>
    </p:spTree>
    <p:extLst>
      <p:ext uri="{BB962C8B-B14F-4D97-AF65-F5344CB8AC3E}">
        <p14:creationId xmlns:p14="http://schemas.microsoft.com/office/powerpoint/2010/main" val="406774519"/>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AI Winter</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69" y="2438400"/>
            <a:ext cx="7467600" cy="3733800"/>
          </a:xfrm>
          <a:prstGeom prst="rect">
            <a:avLst/>
          </a:prstGeom>
        </p:spPr>
      </p:pic>
    </p:spTree>
    <p:extLst>
      <p:ext uri="{BB962C8B-B14F-4D97-AF65-F5344CB8AC3E}">
        <p14:creationId xmlns:p14="http://schemas.microsoft.com/office/powerpoint/2010/main" val="150160716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1598" y="2514600"/>
            <a:ext cx="6362742" cy="3584863"/>
          </a:xfr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Expert Systems</a:t>
            </a:r>
            <a:endParaRPr lang="en-US" dirty="0"/>
          </a:p>
        </p:txBody>
      </p:sp>
    </p:spTree>
    <p:extLst>
      <p:ext uri="{BB962C8B-B14F-4D97-AF65-F5344CB8AC3E}">
        <p14:creationId xmlns:p14="http://schemas.microsoft.com/office/powerpoint/2010/main" val="1354252507"/>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Deep Learning</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153" y="2278950"/>
            <a:ext cx="7095631" cy="3991293"/>
          </a:xfrm>
          <a:prstGeom prst="rect">
            <a:avLst/>
          </a:prstGeom>
        </p:spPr>
      </p:pic>
    </p:spTree>
    <p:extLst>
      <p:ext uri="{BB962C8B-B14F-4D97-AF65-F5344CB8AC3E}">
        <p14:creationId xmlns:p14="http://schemas.microsoft.com/office/powerpoint/2010/main" val="769052030"/>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2012: Andrew Ng &amp; Google Brain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81200"/>
            <a:ext cx="2590800" cy="34411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006600"/>
            <a:ext cx="3487138" cy="3487138"/>
          </a:xfrm>
          <a:prstGeom prst="rect">
            <a:avLst/>
          </a:prstGeom>
        </p:spPr>
      </p:pic>
      <p:sp>
        <p:nvSpPr>
          <p:cNvPr id="7" name="Plus 6"/>
          <p:cNvSpPr/>
          <p:nvPr/>
        </p:nvSpPr>
        <p:spPr bwMode="auto">
          <a:xfrm>
            <a:off x="3810000" y="3429000"/>
            <a:ext cx="914400" cy="914400"/>
          </a:xfrm>
          <a:prstGeom prst="mathPlus">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spc="-15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57360327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771" y="2500241"/>
            <a:ext cx="8363938" cy="2702278"/>
          </a:xfrm>
        </p:spPr>
        <p:txBody>
          <a:bodyPr/>
          <a:lstStyle/>
          <a:p>
            <a:endParaRPr lang="en-US" dirty="0"/>
          </a:p>
          <a:p>
            <a:r>
              <a:rPr lang="en-US" sz="2800" dirty="0" err="1" smtClean="0"/>
              <a:t>Jeorry</a:t>
            </a:r>
            <a:r>
              <a:rPr lang="en-US" sz="2800" dirty="0" smtClean="0"/>
              <a:t> </a:t>
            </a:r>
            <a:r>
              <a:rPr lang="en-US" sz="2800" dirty="0" err="1" smtClean="0"/>
              <a:t>Balasabas</a:t>
            </a:r>
            <a:endParaRPr lang="en-US" sz="2800" dirty="0"/>
          </a:p>
          <a:p>
            <a:r>
              <a:rPr lang="en-US" sz="2800" dirty="0" err="1" smtClean="0"/>
              <a:t>Datarambler.com</a:t>
            </a:r>
            <a:endParaRPr lang="en-US" sz="2800" dirty="0"/>
          </a:p>
          <a:p>
            <a:r>
              <a:rPr lang="en-US" sz="2800" dirty="0" err="1" smtClean="0"/>
              <a:t>jeorry@gmail.com</a:t>
            </a:r>
            <a:endParaRPr lang="en-US" sz="2800" dirty="0"/>
          </a:p>
          <a:p>
            <a:r>
              <a:rPr lang="en-US" sz="2800" dirty="0" smtClean="0"/>
              <a:t>@</a:t>
            </a:r>
            <a:r>
              <a:rPr lang="en-US" sz="2800" dirty="0" err="1" smtClean="0"/>
              <a:t>jeorryb</a:t>
            </a:r>
            <a:endParaRPr lang="en-US" sz="2800" dirty="0" smtClean="0"/>
          </a:p>
          <a:p>
            <a:r>
              <a:rPr lang="en-US" sz="2800" dirty="0" err="1" smtClean="0"/>
              <a:t>Github.com</a:t>
            </a:r>
            <a:r>
              <a:rPr lang="en-US" sz="2800" dirty="0" smtClean="0"/>
              <a:t>/</a:t>
            </a:r>
            <a:r>
              <a:rPr lang="en-US" sz="2800" dirty="0" err="1" smtClean="0"/>
              <a:t>jeorryb</a:t>
            </a:r>
            <a:endParaRPr lang="en-US" sz="2800" dirty="0"/>
          </a:p>
        </p:txBody>
      </p:sp>
      <p:sp>
        <p:nvSpPr>
          <p:cNvPr id="2" name="Title 1"/>
          <p:cNvSpPr>
            <a:spLocks noGrp="1"/>
          </p:cNvSpPr>
          <p:nvPr>
            <p:ph type="title"/>
          </p:nvPr>
        </p:nvSpPr>
        <p:spPr/>
        <p:txBody>
          <a:bodyPr/>
          <a:lstStyle/>
          <a:p>
            <a:r>
              <a:rPr lang="en-US" dirty="0" smtClean="0"/>
              <a:t>Who am I?</a:t>
            </a:r>
            <a:endParaRPr lang="en-US" dirty="0"/>
          </a:p>
        </p:txBody>
      </p:sp>
    </p:spTree>
    <p:extLst>
      <p:ext uri="{BB962C8B-B14F-4D97-AF65-F5344CB8AC3E}">
        <p14:creationId xmlns:p14="http://schemas.microsoft.com/office/powerpoint/2010/main" val="1995572931"/>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24000"/>
            <a:ext cx="6400800" cy="4794422"/>
          </a:xfrm>
          <a:prstGeom prst="rect">
            <a:avLst/>
          </a:prstGeom>
        </p:spPr>
      </p:pic>
    </p:spTree>
    <p:extLst>
      <p:ext uri="{BB962C8B-B14F-4D97-AF65-F5344CB8AC3E}">
        <p14:creationId xmlns:p14="http://schemas.microsoft.com/office/powerpoint/2010/main" val="146163028"/>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057399"/>
            <a:ext cx="7620000" cy="4847167"/>
          </a:xfr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Bring it back</a:t>
            </a:r>
            <a:endParaRPr lang="en-US" dirty="0"/>
          </a:p>
        </p:txBody>
      </p:sp>
    </p:spTree>
    <p:extLst>
      <p:ext uri="{BB962C8B-B14F-4D97-AF65-F5344CB8AC3E}">
        <p14:creationId xmlns:p14="http://schemas.microsoft.com/office/powerpoint/2010/main" val="1373009856"/>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Microsoft Cognitive Services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869" y="2362200"/>
            <a:ext cx="6172200" cy="4130581"/>
          </a:xfrm>
          <a:prstGeom prst="rect">
            <a:avLst/>
          </a:prstGeom>
        </p:spPr>
      </p:pic>
    </p:spTree>
    <p:extLst>
      <p:ext uri="{BB962C8B-B14F-4D97-AF65-F5344CB8AC3E}">
        <p14:creationId xmlns:p14="http://schemas.microsoft.com/office/powerpoint/2010/main" val="1551772394"/>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363724"/>
          </a:xfrm>
        </p:spPr>
        <p:txBody>
          <a:bodyPr/>
          <a:lstStyle/>
          <a:p>
            <a:endParaRPr lang="en-US" dirty="0" smtClean="0"/>
          </a:p>
          <a:p>
            <a:r>
              <a:rPr lang="en-US" dirty="0" smtClean="0"/>
              <a:t>Accessible via REST</a:t>
            </a:r>
          </a:p>
          <a:p>
            <a:r>
              <a:rPr lang="en-US" dirty="0" smtClean="0"/>
              <a:t>Upload image file (photo/video) from disk or URL</a:t>
            </a:r>
          </a:p>
          <a:p>
            <a:r>
              <a:rPr lang="en-US" dirty="0" smtClean="0"/>
              <a:t>Returns confidence across a set of of emotions</a:t>
            </a:r>
          </a:p>
          <a:p>
            <a:r>
              <a:rPr lang="en-US" dirty="0" smtClean="0"/>
              <a:t>Happiness, sadness, surprise, anger, fear, contempt, disgust, neutral</a:t>
            </a:r>
          </a:p>
          <a:p>
            <a:endParaRPr lang="en-US" dirty="0"/>
          </a:p>
        </p:txBody>
      </p:sp>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Emotion API</a:t>
            </a:r>
            <a:endParaRPr lang="en-US" dirty="0"/>
          </a:p>
        </p:txBody>
      </p:sp>
    </p:spTree>
    <p:extLst>
      <p:ext uri="{BB962C8B-B14F-4D97-AF65-F5344CB8AC3E}">
        <p14:creationId xmlns:p14="http://schemas.microsoft.com/office/powerpoint/2010/main" val="1780507275"/>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9200" y="2514600"/>
            <a:ext cx="6571741" cy="3657600"/>
          </a:xfrm>
          <a:prstGeom prst="rect">
            <a:avLst/>
          </a:prstGeo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Register for API Key</a:t>
            </a:r>
            <a:endParaRPr lang="en-US" dirty="0"/>
          </a:p>
        </p:txBody>
      </p:sp>
    </p:spTree>
    <p:extLst>
      <p:ext uri="{BB962C8B-B14F-4D97-AF65-F5344CB8AC3E}">
        <p14:creationId xmlns:p14="http://schemas.microsoft.com/office/powerpoint/2010/main" val="2048803489"/>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581400" y="1295400"/>
            <a:ext cx="5011202" cy="5105400"/>
          </a:xfrm>
          <a:prstGeom prst="rect">
            <a:avLst/>
          </a:prstGeom>
        </p:spPr>
      </p:pic>
      <p:sp>
        <p:nvSpPr>
          <p:cNvPr id="3" name="Title 2"/>
          <p:cNvSpPr>
            <a:spLocks noGrp="1"/>
          </p:cNvSpPr>
          <p:nvPr>
            <p:ph type="title"/>
          </p:nvPr>
        </p:nvSpPr>
        <p:spPr>
          <a:xfrm>
            <a:off x="381000" y="1157104"/>
            <a:ext cx="8363938" cy="1121846"/>
          </a:xfrm>
        </p:spPr>
        <p:txBody>
          <a:bodyPr/>
          <a:lstStyle/>
          <a:p>
            <a:r>
              <a:rPr lang="en-US" dirty="0" smtClean="0"/>
              <a:t/>
            </a:r>
            <a:br>
              <a:rPr lang="en-US" dirty="0" smtClean="0"/>
            </a:br>
            <a:r>
              <a:rPr lang="en-US" dirty="0" smtClean="0"/>
              <a:t>API Trial Limits</a:t>
            </a:r>
            <a:endParaRPr lang="en-US" dirty="0"/>
          </a:p>
        </p:txBody>
      </p:sp>
    </p:spTree>
    <p:extLst>
      <p:ext uri="{BB962C8B-B14F-4D97-AF65-F5344CB8AC3E}">
        <p14:creationId xmlns:p14="http://schemas.microsoft.com/office/powerpoint/2010/main" val="1408534468"/>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 API</a:t>
            </a:r>
            <a:endParaRPr lang="en-US" dirty="0"/>
          </a:p>
        </p:txBody>
      </p:sp>
      <p:sp>
        <p:nvSpPr>
          <p:cNvPr id="8" name="TextBox 7"/>
          <p:cNvSpPr txBox="1"/>
          <p:nvPr/>
        </p:nvSpPr>
        <p:spPr>
          <a:xfrm>
            <a:off x="533400" y="2286000"/>
            <a:ext cx="8077200" cy="2954655"/>
          </a:xfrm>
          <a:prstGeom prst="rect">
            <a:avLst/>
          </a:prstGeom>
          <a:noFill/>
        </p:spPr>
        <p:txBody>
          <a:bodyPr wrap="square" lIns="0" tIns="0" rIns="0" bIns="0" rtlCol="0">
            <a:spAutoFit/>
          </a:bodyPr>
          <a:lstStyle/>
          <a:p>
            <a:r>
              <a:rPr lang="en-US" sz="2400" b="1" dirty="0">
                <a:solidFill>
                  <a:srgbClr val="007020"/>
                </a:solidFill>
                <a:latin typeface="Courier" charset="0"/>
                <a:ea typeface="Courier" charset="0"/>
                <a:cs typeface="Courier" charset="0"/>
              </a:rPr>
              <a:t>import</a:t>
            </a:r>
            <a:r>
              <a:rPr lang="en-US" sz="2400" dirty="0">
                <a:latin typeface="Courier" charset="0"/>
                <a:ea typeface="Courier" charset="0"/>
                <a:cs typeface="Courier" charset="0"/>
              </a:rPr>
              <a:t> </a:t>
            </a:r>
            <a:r>
              <a:rPr lang="en-US" sz="2400" b="1" dirty="0" smtClean="0">
                <a:solidFill>
                  <a:srgbClr val="0E84B5"/>
                </a:solidFill>
                <a:latin typeface="Courier" charset="0"/>
                <a:ea typeface="Courier" charset="0"/>
                <a:cs typeface="Courier" charset="0"/>
              </a:rPr>
              <a:t>requests</a:t>
            </a:r>
          </a:p>
          <a:p>
            <a:r>
              <a:rPr lang="en-US" sz="2400" b="1" dirty="0" smtClean="0">
                <a:solidFill>
                  <a:srgbClr val="007020"/>
                </a:solidFill>
                <a:latin typeface="Courier" charset="0"/>
                <a:ea typeface="Courier" charset="0"/>
                <a:cs typeface="Courier" charset="0"/>
              </a:rPr>
              <a:t>import</a:t>
            </a:r>
            <a:r>
              <a:rPr lang="en-US" sz="2400" dirty="0" smtClean="0">
                <a:latin typeface="Courier" charset="0"/>
                <a:ea typeface="Courier" charset="0"/>
                <a:cs typeface="Courier" charset="0"/>
              </a:rPr>
              <a:t> </a:t>
            </a:r>
            <a:r>
              <a:rPr lang="en-US" sz="2400" b="1" dirty="0" err="1" smtClean="0">
                <a:solidFill>
                  <a:srgbClr val="0E84B5"/>
                </a:solidFill>
                <a:latin typeface="Courier" charset="0"/>
                <a:ea typeface="Courier" charset="0"/>
                <a:cs typeface="Courier" charset="0"/>
              </a:rPr>
              <a:t>json</a:t>
            </a:r>
            <a:endParaRPr lang="en-US" sz="2400" dirty="0" smtClean="0">
              <a:latin typeface="Courier" charset="0"/>
              <a:ea typeface="Courier" charset="0"/>
              <a:cs typeface="Courier" charset="0"/>
            </a:endParaRPr>
          </a:p>
          <a:p>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_</a:t>
            </a:r>
            <a:r>
              <a:rPr lang="en-US" sz="2400" dirty="0" err="1">
                <a:latin typeface="Courier" charset="0"/>
                <a:ea typeface="Courier" charset="0"/>
                <a:cs typeface="Courier" charset="0"/>
              </a:rPr>
              <a:t>url</a:t>
            </a:r>
            <a:r>
              <a:rPr lang="en-US" sz="2400" dirty="0">
                <a:latin typeface="Courier" charset="0"/>
                <a:ea typeface="Courier" charset="0"/>
                <a:cs typeface="Courier" charset="0"/>
              </a:rPr>
              <a:t> </a:t>
            </a:r>
            <a:r>
              <a:rPr lang="en-US" sz="2400" dirty="0" smtClean="0">
                <a:solidFill>
                  <a:srgbClr val="666666"/>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'https</a:t>
            </a:r>
            <a:r>
              <a:rPr lang="en-US" sz="2400" dirty="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westus.api</a:t>
            </a:r>
            <a:r>
              <a:rPr lang="is-IS" sz="2400" dirty="0" smtClean="0">
                <a:solidFill>
                  <a:srgbClr val="4070A0"/>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recognizeinvideo</a:t>
            </a:r>
            <a:r>
              <a:rPr lang="en-US" sz="2400" dirty="0" smtClean="0">
                <a:solidFill>
                  <a:srgbClr val="4070A0"/>
                </a:solidFill>
                <a:latin typeface="Courier" charset="0"/>
                <a:ea typeface="Courier" charset="0"/>
                <a:cs typeface="Courier" charset="0"/>
              </a:rPr>
              <a:t>’</a:t>
            </a:r>
          </a:p>
          <a:p>
            <a:endParaRPr lang="en-US" sz="2400" dirty="0" smtClean="0">
              <a:solidFill>
                <a:srgbClr val="4070A0"/>
              </a:solidFill>
              <a:latin typeface="Courier" charset="0"/>
              <a:ea typeface="Courier" charset="0"/>
              <a:cs typeface="Courier" charset="0"/>
            </a:endParaRPr>
          </a:p>
          <a:p>
            <a:r>
              <a:rPr lang="en-US" sz="2400" dirty="0" smtClean="0">
                <a:latin typeface="Courier" charset="0"/>
                <a:ea typeface="Courier" charset="0"/>
                <a:cs typeface="Courier" charset="0"/>
              </a:rPr>
              <a:t>_</a:t>
            </a:r>
            <a:r>
              <a:rPr lang="en-US" sz="2400" dirty="0">
                <a:latin typeface="Courier" charset="0"/>
                <a:ea typeface="Courier" charset="0"/>
                <a:cs typeface="Courier" charset="0"/>
              </a:rPr>
              <a:t>key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smtClean="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xxxxxxxxxxxx</a:t>
            </a:r>
            <a:r>
              <a:rPr lang="en-US" sz="2400" dirty="0" smtClean="0">
                <a:solidFill>
                  <a:srgbClr val="4070A0"/>
                </a:solidFill>
                <a:latin typeface="Courier" charset="0"/>
                <a:ea typeface="Courier" charset="0"/>
                <a:cs typeface="Courier" charset="0"/>
              </a:rPr>
              <a:t>’</a:t>
            </a:r>
          </a:p>
          <a:p>
            <a:endParaRPr lang="en-US" sz="2400" dirty="0">
              <a:solidFill>
                <a:srgbClr val="4070A0"/>
              </a:solidFill>
              <a:latin typeface="Courier" charset="0"/>
              <a:ea typeface="Courier" charset="0"/>
              <a:cs typeface="Courier" charset="0"/>
            </a:endParaRPr>
          </a:p>
          <a:p>
            <a:r>
              <a:rPr lang="en-US" sz="2400" dirty="0" smtClean="0">
                <a:latin typeface="Courier" charset="0"/>
                <a:ea typeface="Courier" charset="0"/>
                <a:cs typeface="Courier" charset="0"/>
              </a:rPr>
              <a:t>_</a:t>
            </a:r>
            <a:r>
              <a:rPr lang="en-US" sz="2400" dirty="0" err="1">
                <a:latin typeface="Courier" charset="0"/>
                <a:ea typeface="Courier" charset="0"/>
                <a:cs typeface="Courier" charset="0"/>
              </a:rPr>
              <a:t>maxNumRetries</a:t>
            </a:r>
            <a:r>
              <a:rPr lang="en-US" sz="2400" dirty="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A070"/>
                </a:solidFill>
                <a:latin typeface="Courier" charset="0"/>
                <a:ea typeface="Courier" charset="0"/>
                <a:cs typeface="Courier" charset="0"/>
              </a:rPr>
              <a:t>10</a:t>
            </a:r>
            <a:endParaRPr lang="en-US" sz="2200" spc="-150" dirty="0" smtClean="0">
              <a:gradFill>
                <a:gsLst>
                  <a:gs pos="0">
                    <a:schemeClr val="tx1"/>
                  </a:gs>
                  <a:gs pos="86000">
                    <a:schemeClr val="tx1"/>
                  </a:gs>
                </a:gsLst>
                <a:lin ang="5400000" scaled="0"/>
              </a:gradFill>
              <a:latin typeface="Courier" charset="0"/>
              <a:ea typeface="Courier" charset="0"/>
              <a:cs typeface="Courier" charset="0"/>
            </a:endParaRPr>
          </a:p>
        </p:txBody>
      </p:sp>
    </p:spTree>
    <p:extLst>
      <p:ext uri="{BB962C8B-B14F-4D97-AF65-F5344CB8AC3E}">
        <p14:creationId xmlns:p14="http://schemas.microsoft.com/office/powerpoint/2010/main" val="1688390362"/>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 API</a:t>
            </a:r>
            <a:endParaRPr lang="en-US" dirty="0"/>
          </a:p>
        </p:txBody>
      </p:sp>
      <p:sp>
        <p:nvSpPr>
          <p:cNvPr id="5" name="TextBox 4"/>
          <p:cNvSpPr txBox="1"/>
          <p:nvPr/>
        </p:nvSpPr>
        <p:spPr>
          <a:xfrm>
            <a:off x="533400" y="1981200"/>
            <a:ext cx="8211538" cy="4062651"/>
          </a:xfrm>
          <a:prstGeom prst="rect">
            <a:avLst/>
          </a:prstGeom>
          <a:noFill/>
        </p:spPr>
        <p:txBody>
          <a:bodyPr wrap="square" lIns="0" tIns="0" rIns="0" bIns="0" rtlCol="0">
            <a:spAutoFit/>
          </a:bodyPr>
          <a:lstStyle/>
          <a:p>
            <a:r>
              <a:rPr lang="en-US" sz="2400" dirty="0" err="1">
                <a:latin typeface="Courier" charset="0"/>
                <a:ea typeface="Courier" charset="0"/>
                <a:cs typeface="Courier" charset="0"/>
              </a:rPr>
              <a:t>headerspost</a:t>
            </a:r>
            <a:r>
              <a:rPr lang="en-US" sz="2400" dirty="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smtClean="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Ocp-Apim-Subsc</a:t>
            </a:r>
            <a:r>
              <a:rPr lang="is-IS" sz="2400" dirty="0" smtClean="0">
                <a:solidFill>
                  <a:srgbClr val="4070A0"/>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-Key</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smtClean="0">
                <a:latin typeface="Courier" charset="0"/>
                <a:ea typeface="Courier" charset="0"/>
                <a:cs typeface="Courier" charset="0"/>
              </a:rPr>
              <a:t>_</a:t>
            </a:r>
            <a:r>
              <a:rPr lang="en-US" sz="2400" dirty="0">
                <a:latin typeface="Courier" charset="0"/>
                <a:ea typeface="Courier" charset="0"/>
                <a:cs typeface="Courier" charset="0"/>
              </a:rPr>
              <a:t>key, </a:t>
            </a:r>
            <a:endParaRPr lang="en-US" sz="2400" dirty="0" smtClean="0">
              <a:latin typeface="Courier" charset="0"/>
              <a:ea typeface="Courier" charset="0"/>
              <a:cs typeface="Courier" charset="0"/>
            </a:endParaRPr>
          </a:p>
          <a:p>
            <a:r>
              <a:rPr lang="en-US" sz="2400" dirty="0" smtClean="0">
                <a:solidFill>
                  <a:srgbClr val="4070A0"/>
                </a:solidFill>
                <a:latin typeface="Courier" charset="0"/>
                <a:ea typeface="Courier" charset="0"/>
                <a:cs typeface="Courier" charset="0"/>
              </a:rPr>
              <a:t>'Content-Type</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'application/octet-stream</a:t>
            </a:r>
            <a:r>
              <a:rPr lang="en-US" sz="2400" dirty="0" smtClean="0">
                <a:solidFill>
                  <a:srgbClr val="4070A0"/>
                </a:solidFill>
                <a:latin typeface="Courier" charset="0"/>
                <a:ea typeface="Courier" charset="0"/>
                <a:cs typeface="Courier" charset="0"/>
              </a:rPr>
              <a:t>'</a:t>
            </a:r>
            <a:r>
              <a:rPr lang="en-US" sz="2400" dirty="0" smtClean="0">
                <a:latin typeface="Courier" charset="0"/>
                <a:ea typeface="Courier" charset="0"/>
                <a:cs typeface="Courier" charset="0"/>
              </a:rPr>
              <a:t>}</a:t>
            </a:r>
          </a:p>
          <a:p>
            <a:r>
              <a:rPr lang="en-US" sz="2400" dirty="0" smtClean="0">
                <a:latin typeface="Courier" charset="0"/>
                <a:ea typeface="Courier" charset="0"/>
                <a:cs typeface="Courier" charset="0"/>
              </a:rPr>
              <a:t> </a:t>
            </a:r>
          </a:p>
          <a:p>
            <a:r>
              <a:rPr lang="en-US" sz="2400" dirty="0" err="1" smtClean="0">
                <a:latin typeface="Courier" charset="0"/>
                <a:ea typeface="Courier" charset="0"/>
                <a:cs typeface="Courier" charset="0"/>
              </a:rPr>
              <a:t>paramspost</a:t>
            </a:r>
            <a:r>
              <a:rPr lang="en-US" sz="2400" dirty="0" smtClean="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a:t>
            </a:r>
            <a:r>
              <a:rPr lang="en-US" sz="2400" dirty="0" err="1">
                <a:solidFill>
                  <a:srgbClr val="4070A0"/>
                </a:solidFill>
                <a:latin typeface="Courier" charset="0"/>
                <a:ea typeface="Courier" charset="0"/>
                <a:cs typeface="Courier" charset="0"/>
              </a:rPr>
              <a:t>outputStyle</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a:t>
            </a:r>
            <a:r>
              <a:rPr lang="en-US" sz="2400" dirty="0" err="1">
                <a:solidFill>
                  <a:srgbClr val="4070A0"/>
                </a:solidFill>
                <a:latin typeface="Courier" charset="0"/>
                <a:ea typeface="Courier" charset="0"/>
                <a:cs typeface="Courier" charset="0"/>
              </a:rPr>
              <a:t>perFrame</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a:t>
            </a:r>
            <a:endParaRPr lang="en-US" sz="2400" dirty="0" smtClean="0">
              <a:latin typeface="Courier" charset="0"/>
              <a:ea typeface="Courier" charset="0"/>
              <a:cs typeface="Courier" charset="0"/>
            </a:endParaRPr>
          </a:p>
          <a:p>
            <a:endParaRPr lang="en-US" sz="2400" dirty="0">
              <a:latin typeface="Courier" charset="0"/>
              <a:ea typeface="Courier" charset="0"/>
              <a:cs typeface="Courier" charset="0"/>
            </a:endParaRPr>
          </a:p>
          <a:p>
            <a:r>
              <a:rPr lang="en-US" sz="2400" dirty="0" err="1">
                <a:latin typeface="Courier" charset="0"/>
                <a:ea typeface="Courier" charset="0"/>
                <a:cs typeface="Courier" charset="0"/>
              </a:rPr>
              <a:t>d</a:t>
            </a:r>
            <a:r>
              <a:rPr lang="en-US" sz="2400" dirty="0" err="1" smtClean="0">
                <a:latin typeface="Courier" charset="0"/>
                <a:ea typeface="Courier" charset="0"/>
                <a:cs typeface="Courier" charset="0"/>
              </a:rPr>
              <a:t>atapost</a:t>
            </a:r>
            <a:r>
              <a:rPr lang="en-US" sz="2400" dirty="0" smtClean="0">
                <a:latin typeface="Courier" charset="0"/>
                <a:ea typeface="Courier" charset="0"/>
                <a:cs typeface="Courier" charset="0"/>
              </a:rPr>
              <a:t> </a:t>
            </a:r>
            <a:r>
              <a:rPr lang="en-US" sz="2400" dirty="0" smtClean="0">
                <a:solidFill>
                  <a:srgbClr val="666666"/>
                </a:solidFill>
                <a:latin typeface="Courier" charset="0"/>
                <a:ea typeface="Courier" charset="0"/>
                <a:cs typeface="Courier" charset="0"/>
              </a:rPr>
              <a:t>= </a:t>
            </a:r>
            <a:r>
              <a:rPr lang="en-US" sz="2400" dirty="0" smtClean="0">
                <a:solidFill>
                  <a:srgbClr val="007020"/>
                </a:solidFill>
                <a:latin typeface="Courier" charset="0"/>
                <a:ea typeface="Courier" charset="0"/>
                <a:cs typeface="Courier" charset="0"/>
              </a:rPr>
              <a:t>open</a:t>
            </a:r>
            <a:r>
              <a:rPr lang="en-US" sz="2400" dirty="0" smtClean="0">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a:t>
            </a:r>
            <a:r>
              <a:rPr lang="is-IS" sz="2400" dirty="0" smtClean="0">
                <a:solidFill>
                  <a:srgbClr val="4070A0"/>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/gots7.mp4</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a:t>
            </a:r>
            <a:r>
              <a:rPr lang="en-US" sz="2400" dirty="0">
                <a:solidFill>
                  <a:srgbClr val="4070A0"/>
                </a:solidFill>
                <a:latin typeface="Courier" charset="0"/>
                <a:ea typeface="Courier" charset="0"/>
                <a:cs typeface="Courier" charset="0"/>
              </a:rPr>
              <a:t>'rb'</a:t>
            </a:r>
            <a:r>
              <a:rPr lang="en-US" sz="2400" dirty="0">
                <a:latin typeface="Courier" charset="0"/>
                <a:ea typeface="Courier" charset="0"/>
                <a:cs typeface="Courier" charset="0"/>
              </a:rPr>
              <a:t>)</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read</a:t>
            </a:r>
            <a:r>
              <a:rPr lang="en-US" sz="2400" dirty="0" smtClean="0">
                <a:latin typeface="Courier" charset="0"/>
                <a:ea typeface="Courier" charset="0"/>
                <a:cs typeface="Courier" charset="0"/>
              </a:rPr>
              <a:t>()</a:t>
            </a:r>
          </a:p>
          <a:p>
            <a:endParaRPr lang="en-US" sz="2400" dirty="0">
              <a:latin typeface="Courier" charset="0"/>
              <a:ea typeface="Courier" charset="0"/>
              <a:cs typeface="Courier" charset="0"/>
            </a:endParaRPr>
          </a:p>
          <a:p>
            <a:r>
              <a:rPr lang="en-US" sz="2400" dirty="0" err="1" smtClean="0">
                <a:latin typeface="Courier" charset="0"/>
                <a:ea typeface="Courier" charset="0"/>
                <a:cs typeface="Courier" charset="0"/>
              </a:rPr>
              <a:t>responsepost</a:t>
            </a:r>
            <a:r>
              <a:rPr lang="en-US" sz="2400" dirty="0" smtClean="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err="1">
                <a:latin typeface="Courier" charset="0"/>
                <a:ea typeface="Courier" charset="0"/>
                <a:cs typeface="Courier" charset="0"/>
              </a:rPr>
              <a:t>requests</a:t>
            </a:r>
            <a:r>
              <a:rPr lang="en-US" sz="2400" dirty="0" err="1">
                <a:solidFill>
                  <a:srgbClr val="666666"/>
                </a:solidFill>
                <a:latin typeface="Courier" charset="0"/>
                <a:ea typeface="Courier" charset="0"/>
                <a:cs typeface="Courier" charset="0"/>
              </a:rPr>
              <a:t>.</a:t>
            </a:r>
            <a:r>
              <a:rPr lang="en-US" sz="2400" dirty="0" err="1">
                <a:latin typeface="Courier" charset="0"/>
                <a:ea typeface="Courier" charset="0"/>
                <a:cs typeface="Courier" charset="0"/>
              </a:rPr>
              <a:t>post</a:t>
            </a:r>
            <a:r>
              <a:rPr lang="en-US" sz="2400" dirty="0">
                <a:latin typeface="Courier" charset="0"/>
                <a:ea typeface="Courier" charset="0"/>
                <a:cs typeface="Courier" charset="0"/>
              </a:rPr>
              <a:t>(_</a:t>
            </a:r>
            <a:r>
              <a:rPr lang="en-US" sz="2400" dirty="0" err="1">
                <a:latin typeface="Courier" charset="0"/>
                <a:ea typeface="Courier" charset="0"/>
                <a:cs typeface="Courier" charset="0"/>
              </a:rPr>
              <a:t>url</a:t>
            </a:r>
            <a:r>
              <a:rPr lang="en-US" sz="2400" dirty="0" smtClean="0">
                <a:latin typeface="Courier" charset="0"/>
                <a:ea typeface="Courier" charset="0"/>
                <a:cs typeface="Courier" charset="0"/>
              </a:rPr>
              <a:t>,                  		     data</a:t>
            </a:r>
            <a:r>
              <a:rPr lang="en-US" sz="2400" dirty="0" smtClean="0">
                <a:solidFill>
                  <a:srgbClr val="666666"/>
                </a:solidFill>
                <a:latin typeface="Courier" charset="0"/>
                <a:ea typeface="Courier" charset="0"/>
                <a:cs typeface="Courier" charset="0"/>
              </a:rPr>
              <a:t>=</a:t>
            </a:r>
            <a:r>
              <a:rPr lang="en-US" sz="2400" dirty="0" err="1" smtClean="0">
                <a:latin typeface="Courier" charset="0"/>
                <a:ea typeface="Courier" charset="0"/>
                <a:cs typeface="Courier" charset="0"/>
              </a:rPr>
              <a:t>datapost</a:t>
            </a:r>
            <a:r>
              <a:rPr lang="en-US" sz="2400" dirty="0">
                <a:latin typeface="Courier" charset="0"/>
                <a:ea typeface="Courier" charset="0"/>
                <a:cs typeface="Courier" charset="0"/>
              </a:rPr>
              <a:t>, </a:t>
            </a:r>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params</a:t>
            </a:r>
            <a:r>
              <a:rPr lang="en-US" sz="2400" dirty="0" smtClean="0">
                <a:solidFill>
                  <a:srgbClr val="666666"/>
                </a:solidFill>
                <a:latin typeface="Courier" charset="0"/>
                <a:ea typeface="Courier" charset="0"/>
                <a:cs typeface="Courier" charset="0"/>
              </a:rPr>
              <a:t>=</a:t>
            </a:r>
            <a:r>
              <a:rPr lang="en-US" sz="2400" dirty="0" err="1" smtClean="0">
                <a:latin typeface="Courier" charset="0"/>
                <a:ea typeface="Courier" charset="0"/>
                <a:cs typeface="Courier" charset="0"/>
              </a:rPr>
              <a:t>paramspost</a:t>
            </a:r>
            <a:r>
              <a:rPr lang="en-US" sz="2400" dirty="0">
                <a:latin typeface="Courier" charset="0"/>
                <a:ea typeface="Courier" charset="0"/>
                <a:cs typeface="Courier" charset="0"/>
              </a:rPr>
              <a:t>, </a:t>
            </a:r>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	          headers</a:t>
            </a:r>
            <a:r>
              <a:rPr lang="en-US" sz="2400" dirty="0" smtClean="0">
                <a:solidFill>
                  <a:srgbClr val="666666"/>
                </a:solidFill>
                <a:latin typeface="Courier" charset="0"/>
                <a:ea typeface="Courier" charset="0"/>
                <a:cs typeface="Courier" charset="0"/>
              </a:rPr>
              <a:t>=</a:t>
            </a:r>
            <a:r>
              <a:rPr lang="en-US" sz="2400" dirty="0" err="1" smtClean="0">
                <a:latin typeface="Courier" charset="0"/>
                <a:ea typeface="Courier" charset="0"/>
                <a:cs typeface="Courier" charset="0"/>
              </a:rPr>
              <a:t>headerspost</a:t>
            </a:r>
            <a:r>
              <a:rPr lang="en-US" sz="2400" dirty="0">
                <a:latin typeface="Courier" charset="0"/>
                <a:ea typeface="Courier" charset="0"/>
                <a:cs typeface="Courier" charset="0"/>
              </a:rPr>
              <a:t>)</a:t>
            </a:r>
            <a:endParaRPr lang="en-US" sz="2200" spc="-150" dirty="0" smtClean="0">
              <a:gradFill>
                <a:gsLst>
                  <a:gs pos="0">
                    <a:schemeClr val="tx1"/>
                  </a:gs>
                  <a:gs pos="86000">
                    <a:schemeClr val="tx1"/>
                  </a:gs>
                </a:gsLst>
                <a:lin ang="5400000" scaled="0"/>
              </a:gradFill>
              <a:latin typeface="Courier" charset="0"/>
              <a:ea typeface="Courier" charset="0"/>
              <a:cs typeface="Courier" charset="0"/>
            </a:endParaRPr>
          </a:p>
        </p:txBody>
      </p:sp>
    </p:spTree>
    <p:extLst>
      <p:ext uri="{BB962C8B-B14F-4D97-AF65-F5344CB8AC3E}">
        <p14:creationId xmlns:p14="http://schemas.microsoft.com/office/powerpoint/2010/main" val="541804992"/>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4247317"/>
          </a:xfrm>
        </p:spPr>
        <p:txBody>
          <a:bodyPr/>
          <a:lstStyle/>
          <a:p>
            <a:pPr marL="0" indent="0">
              <a:buNone/>
            </a:pPr>
            <a:r>
              <a:rPr lang="en-US" b="1" dirty="0">
                <a:solidFill>
                  <a:srgbClr val="007020"/>
                </a:solidFill>
                <a:latin typeface="Courier" charset="0"/>
                <a:ea typeface="Courier" charset="0"/>
                <a:cs typeface="Courier" charset="0"/>
              </a:rPr>
              <a:t>print</a:t>
            </a:r>
            <a:r>
              <a:rPr lang="en-US" dirty="0">
                <a:latin typeface="Courier" charset="0"/>
                <a:ea typeface="Courier" charset="0"/>
                <a:cs typeface="Courier" charset="0"/>
              </a:rPr>
              <a:t> </a:t>
            </a:r>
            <a:r>
              <a:rPr lang="en-US" dirty="0" err="1" smtClean="0">
                <a:latin typeface="Courier" charset="0"/>
                <a:ea typeface="Courier" charset="0"/>
                <a:cs typeface="Courier" charset="0"/>
              </a:rPr>
              <a:t>responsepost</a:t>
            </a:r>
            <a:r>
              <a:rPr lang="en-US" dirty="0" err="1"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status_code</a:t>
            </a:r>
            <a:endParaRPr lang="en-US" dirty="0" smtClean="0">
              <a:latin typeface="Courier" charset="0"/>
              <a:ea typeface="Courier" charset="0"/>
              <a:cs typeface="Courier" charset="0"/>
            </a:endParaRPr>
          </a:p>
          <a:p>
            <a:pPr marL="0" indent="0">
              <a:buNone/>
            </a:pPr>
            <a:r>
              <a:rPr lang="en-US" dirty="0" smtClean="0">
                <a:solidFill>
                  <a:srgbClr val="40A070"/>
                </a:solidFill>
                <a:latin typeface="Courier" charset="0"/>
                <a:ea typeface="Courier" charset="0"/>
                <a:cs typeface="Courier" charset="0"/>
              </a:rPr>
              <a:t>202</a:t>
            </a:r>
          </a:p>
          <a:p>
            <a:pPr marL="0" indent="0">
              <a:buNone/>
            </a:pPr>
            <a:r>
              <a:rPr lang="en-US" dirty="0" err="1" smtClean="0">
                <a:latin typeface="Courier" charset="0"/>
                <a:ea typeface="Courier" charset="0"/>
                <a:cs typeface="Courier" charset="0"/>
              </a:rPr>
              <a:t>videoIDLocation</a:t>
            </a:r>
            <a:r>
              <a:rPr lang="en-US" dirty="0" smtClean="0">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err="1" smtClean="0">
                <a:latin typeface="Courier" charset="0"/>
                <a:ea typeface="Courier" charset="0"/>
                <a:cs typeface="Courier" charset="0"/>
              </a:rPr>
              <a:t>responsePost</a:t>
            </a:r>
            <a:r>
              <a:rPr lang="en-US" dirty="0" err="1"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headers</a:t>
            </a:r>
            <a:r>
              <a:rPr lang="en-US" dirty="0">
                <a:latin typeface="Courier" charset="0"/>
                <a:ea typeface="Courier" charset="0"/>
                <a:cs typeface="Courier" charset="0"/>
              </a:rPr>
              <a:t>[</a:t>
            </a:r>
            <a:r>
              <a:rPr lang="en-US" dirty="0">
                <a:solidFill>
                  <a:srgbClr val="4070A0"/>
                </a:solidFill>
                <a:latin typeface="Courier" charset="0"/>
                <a:ea typeface="Courier" charset="0"/>
                <a:cs typeface="Courier" charset="0"/>
              </a:rPr>
              <a:t>'Operation-Location</a:t>
            </a:r>
            <a:r>
              <a:rPr lang="en-US" dirty="0" smtClean="0">
                <a:solidFill>
                  <a:srgbClr val="4070A0"/>
                </a:solidFill>
                <a:latin typeface="Courier" charset="0"/>
                <a:ea typeface="Courier" charset="0"/>
                <a:cs typeface="Courier" charset="0"/>
              </a:rPr>
              <a:t>'</a:t>
            </a:r>
            <a:r>
              <a:rPr lang="en-US" dirty="0" smtClean="0">
                <a:latin typeface="Courier" charset="0"/>
                <a:ea typeface="Courier" charset="0"/>
                <a:cs typeface="Courier" charset="0"/>
              </a:rPr>
              <a:t>]</a:t>
            </a:r>
          </a:p>
          <a:p>
            <a:pPr marL="0" indent="0">
              <a:buNone/>
            </a:pPr>
            <a:endParaRPr lang="en-US" dirty="0" smtClean="0">
              <a:latin typeface="Courier" charset="0"/>
              <a:ea typeface="Courier" charset="0"/>
              <a:cs typeface="Courier" charset="0"/>
            </a:endParaRPr>
          </a:p>
          <a:p>
            <a:pPr marL="0" indent="0">
              <a:buNone/>
            </a:pPr>
            <a:r>
              <a:rPr lang="en-US" dirty="0" smtClean="0">
                <a:latin typeface="Courier" charset="0"/>
                <a:ea typeface="Courier" charset="0"/>
                <a:cs typeface="Courier" charset="0"/>
              </a:rPr>
              <a:t> </a:t>
            </a:r>
            <a:r>
              <a:rPr lang="en-US" dirty="0" err="1">
                <a:latin typeface="Courier" charset="0"/>
                <a:ea typeface="Courier" charset="0"/>
                <a:cs typeface="Courier" charset="0"/>
              </a:rPr>
              <a:t>headersget</a:t>
            </a:r>
            <a:r>
              <a:rPr lang="en-US" dirty="0">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Ocp</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Apim</a:t>
            </a:r>
            <a:r>
              <a:rPr lang="en-US" dirty="0">
                <a:solidFill>
                  <a:srgbClr val="4070A0"/>
                </a:solidFill>
                <a:latin typeface="Courier" charset="0"/>
                <a:ea typeface="Courier" charset="0"/>
                <a:cs typeface="Courier" charset="0"/>
              </a:rPr>
              <a:t>-Subscription-Key'</a:t>
            </a:r>
            <a:r>
              <a:rPr lang="en-US" dirty="0">
                <a:latin typeface="Courier" charset="0"/>
                <a:ea typeface="Courier" charset="0"/>
                <a:cs typeface="Courier" charset="0"/>
              </a:rPr>
              <a:t>: _key</a:t>
            </a:r>
            <a:r>
              <a:rPr lang="en-US" dirty="0" smtClean="0">
                <a:latin typeface="Courier" charset="0"/>
                <a:ea typeface="Courier" charset="0"/>
                <a:cs typeface="Courier" charset="0"/>
              </a:rPr>
              <a:t>}</a:t>
            </a:r>
          </a:p>
          <a:p>
            <a:pPr marL="0" indent="0">
              <a:buNone/>
            </a:pPr>
            <a:endParaRPr lang="en-US" dirty="0" smtClean="0">
              <a:latin typeface="Courier" charset="0"/>
              <a:ea typeface="Courier" charset="0"/>
              <a:cs typeface="Courier" charset="0"/>
            </a:endParaRPr>
          </a:p>
          <a:p>
            <a:pPr marL="0" indent="0">
              <a:buNone/>
            </a:pPr>
            <a:r>
              <a:rPr lang="en-US" dirty="0" smtClean="0">
                <a:latin typeface="Courier" charset="0"/>
                <a:ea typeface="Courier" charset="0"/>
                <a:cs typeface="Courier" charset="0"/>
              </a:rPr>
              <a:t> </a:t>
            </a:r>
            <a:r>
              <a:rPr lang="en-US" dirty="0" err="1">
                <a:latin typeface="Courier" charset="0"/>
                <a:ea typeface="Courier" charset="0"/>
                <a:cs typeface="Courier" charset="0"/>
              </a:rPr>
              <a:t>getresponse</a:t>
            </a:r>
            <a:r>
              <a:rPr lang="en-US" dirty="0">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latin typeface="Courier" charset="0"/>
                <a:ea typeface="Courier" charset="0"/>
                <a:cs typeface="Courier" charset="0"/>
              </a:rPr>
              <a:t> </a:t>
            </a:r>
            <a:r>
              <a:rPr lang="en-US" dirty="0" err="1">
                <a:latin typeface="Courier" charset="0"/>
                <a:ea typeface="Courier" charset="0"/>
                <a:cs typeface="Courier" charset="0"/>
              </a:rPr>
              <a:t>requests</a:t>
            </a:r>
            <a:r>
              <a:rPr lang="en-US" dirty="0" err="1">
                <a:solidFill>
                  <a:srgbClr val="666666"/>
                </a:solidFill>
                <a:latin typeface="Courier" charset="0"/>
                <a:ea typeface="Courier" charset="0"/>
                <a:cs typeface="Courier" charset="0"/>
              </a:rPr>
              <a:t>.</a:t>
            </a:r>
            <a:r>
              <a:rPr lang="en-US" dirty="0" err="1">
                <a:latin typeface="Courier" charset="0"/>
                <a:ea typeface="Courier" charset="0"/>
                <a:cs typeface="Courier" charset="0"/>
              </a:rPr>
              <a:t>get</a:t>
            </a:r>
            <a:r>
              <a:rPr lang="en-US" dirty="0">
                <a:latin typeface="Courier" charset="0"/>
                <a:ea typeface="Courier" charset="0"/>
                <a:cs typeface="Courier" charset="0"/>
              </a:rPr>
              <a:t>(</a:t>
            </a:r>
            <a:r>
              <a:rPr lang="en-US" dirty="0" err="1">
                <a:latin typeface="Courier" charset="0"/>
                <a:ea typeface="Courier" charset="0"/>
                <a:cs typeface="Courier" charset="0"/>
              </a:rPr>
              <a:t>videoIDLocation</a:t>
            </a:r>
            <a:r>
              <a:rPr lang="en-US" dirty="0">
                <a:latin typeface="Courier" charset="0"/>
                <a:ea typeface="Courier" charset="0"/>
                <a:cs typeface="Courier" charset="0"/>
              </a:rPr>
              <a:t>, </a:t>
            </a:r>
            <a:r>
              <a:rPr lang="en-US" dirty="0" smtClean="0">
                <a:latin typeface="Courier" charset="0"/>
                <a:ea typeface="Courier" charset="0"/>
                <a:cs typeface="Courier" charset="0"/>
              </a:rPr>
              <a:t>	  	           headers</a:t>
            </a:r>
            <a:r>
              <a:rPr lang="en-US" dirty="0"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headersget</a:t>
            </a:r>
            <a:r>
              <a:rPr lang="en-US" dirty="0" smtClean="0">
                <a:latin typeface="Courier" charset="0"/>
                <a:ea typeface="Courier" charset="0"/>
                <a:cs typeface="Courier" charset="0"/>
              </a:rPr>
              <a:t>)</a:t>
            </a:r>
          </a:p>
          <a:p>
            <a:pPr marL="0" indent="0">
              <a:buNone/>
            </a:pPr>
            <a:r>
              <a:rPr lang="en-US" b="1" dirty="0" smtClean="0">
                <a:solidFill>
                  <a:srgbClr val="007020"/>
                </a:solidFill>
                <a:latin typeface="Courier" charset="0"/>
                <a:ea typeface="Courier" charset="0"/>
                <a:cs typeface="Courier" charset="0"/>
              </a:rPr>
              <a:t>print</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getresponse</a:t>
            </a:r>
            <a:r>
              <a:rPr lang="en-US" dirty="0" err="1"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status_code</a:t>
            </a:r>
            <a:endParaRPr lang="en-US" dirty="0" smtClean="0">
              <a:latin typeface="Courier" charset="0"/>
              <a:ea typeface="Courier" charset="0"/>
              <a:cs typeface="Courier" charset="0"/>
            </a:endParaRPr>
          </a:p>
          <a:p>
            <a:pPr marL="0" indent="0">
              <a:buNone/>
            </a:pPr>
            <a:r>
              <a:rPr lang="en-US" dirty="0" smtClean="0">
                <a:solidFill>
                  <a:srgbClr val="40A070"/>
                </a:solidFill>
                <a:latin typeface="Courier" charset="0"/>
                <a:ea typeface="Courier" charset="0"/>
                <a:cs typeface="Courier" charset="0"/>
              </a:rPr>
              <a:t>200</a:t>
            </a:r>
            <a:endParaRPr lang="en-US" dirty="0">
              <a:latin typeface="Courier" charset="0"/>
              <a:ea typeface="Courier" charset="0"/>
              <a:cs typeface="Courier" charset="0"/>
            </a:endParaRPr>
          </a:p>
        </p:txBody>
      </p:sp>
      <p:sp>
        <p:nvSpPr>
          <p:cNvPr id="3" name="Title 2"/>
          <p:cNvSpPr>
            <a:spLocks noGrp="1"/>
          </p:cNvSpPr>
          <p:nvPr>
            <p:ph type="title"/>
          </p:nvPr>
        </p:nvSpPr>
        <p:spPr>
          <a:xfrm>
            <a:off x="380771" y="1143000"/>
            <a:ext cx="8363938" cy="560923"/>
          </a:xfrm>
        </p:spPr>
        <p:txBody>
          <a:bodyPr/>
          <a:lstStyle/>
          <a:p>
            <a:r>
              <a:rPr lang="en-US" dirty="0" smtClean="0"/>
              <a:t>Emotion API</a:t>
            </a:r>
            <a:endParaRPr lang="en-US" dirty="0"/>
          </a:p>
        </p:txBody>
      </p:sp>
    </p:spTree>
    <p:extLst>
      <p:ext uri="{BB962C8B-B14F-4D97-AF65-F5344CB8AC3E}">
        <p14:creationId xmlns:p14="http://schemas.microsoft.com/office/powerpoint/2010/main" val="110587929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585323"/>
          </a:xfrm>
        </p:spPr>
        <p:txBody>
          <a:bodyPr/>
          <a:lstStyle/>
          <a:p>
            <a:pPr marL="0" lvl="0" indent="0" defTabSz="914400">
              <a:lnSpc>
                <a:spcPct val="100000"/>
              </a:lnSpc>
              <a:spcBef>
                <a:spcPts val="0"/>
              </a:spcBef>
              <a:buClrTx/>
              <a:buSzTx/>
              <a:buNone/>
            </a:pPr>
            <a:r>
              <a:rPr lang="en-US" dirty="0" smtClean="0">
                <a:latin typeface="Courier" charset="0"/>
                <a:ea typeface="Courier" charset="0"/>
                <a:cs typeface="Courier" charset="0"/>
              </a:rPr>
              <a:t>Result = </a:t>
            </a:r>
            <a:r>
              <a:rPr lang="en-US" dirty="0" err="1" smtClean="0">
                <a:latin typeface="Courier" charset="0"/>
                <a:ea typeface="Courier" charset="0"/>
                <a:cs typeface="Courier" charset="0"/>
              </a:rPr>
              <a:t>json.loads</a:t>
            </a:r>
            <a:r>
              <a:rPr lang="is-IS" dirty="0" smtClean="0">
                <a:latin typeface="Courier" charset="0"/>
                <a:ea typeface="Courier" charset="0"/>
                <a:cs typeface="Courier" charset="0"/>
              </a:rPr>
              <a:t>…</a:t>
            </a:r>
            <a:r>
              <a:rPr lang="en-US" dirty="0" smtClean="0">
                <a:latin typeface="Courier" charset="0"/>
                <a:ea typeface="Courier" charset="0"/>
                <a:cs typeface="Courier" charset="0"/>
              </a:rPr>
              <a:t>(</a:t>
            </a:r>
            <a:r>
              <a:rPr lang="en-US" dirty="0" err="1" smtClean="0">
                <a:latin typeface="Courier" charset="0"/>
                <a:ea typeface="Courier" charset="0"/>
                <a:cs typeface="Courier" charset="0"/>
              </a:rPr>
              <a:t>getresponse.text</a:t>
            </a:r>
            <a:r>
              <a:rPr lang="en-US" dirty="0" smtClean="0">
                <a:latin typeface="Courier" charset="0"/>
                <a:ea typeface="Courier" charset="0"/>
                <a:cs typeface="Courier" charset="0"/>
              </a:rPr>
              <a:t>)</a:t>
            </a:r>
          </a:p>
          <a:p>
            <a:pPr marL="0" lvl="0" indent="0" defTabSz="914400">
              <a:lnSpc>
                <a:spcPct val="100000"/>
              </a:lnSpc>
              <a:spcBef>
                <a:spcPts val="0"/>
              </a:spcBef>
              <a:buClrTx/>
              <a:buSzTx/>
              <a:buNone/>
            </a:pPr>
            <a:r>
              <a:rPr lang="en-US" dirty="0">
                <a:latin typeface="Courier" charset="0"/>
                <a:ea typeface="Courier" charset="0"/>
                <a:cs typeface="Courier" charset="0"/>
              </a:rPr>
              <a:t>	</a:t>
            </a:r>
            <a:r>
              <a:rPr lang="en-US" dirty="0" smtClean="0">
                <a:latin typeface="Courier" charset="0"/>
                <a:ea typeface="Courier" charset="0"/>
                <a:cs typeface="Courier" charset="0"/>
              </a:rPr>
              <a:t>             [</a:t>
            </a:r>
            <a:r>
              <a:rPr lang="en-US" dirty="0">
                <a:latin typeface="Courier" charset="0"/>
                <a:ea typeface="Courier" charset="0"/>
                <a:cs typeface="Courier" charset="0"/>
              </a:rPr>
              <a:t>'</a:t>
            </a:r>
            <a:r>
              <a:rPr lang="en-US" dirty="0" err="1">
                <a:latin typeface="Courier" charset="0"/>
                <a:ea typeface="Courier" charset="0"/>
                <a:cs typeface="Courier" charset="0"/>
              </a:rPr>
              <a:t>processingResult</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err="1" smtClean="0">
                <a:latin typeface="Courier" charset="0"/>
                <a:ea typeface="Courier" charset="0"/>
                <a:cs typeface="Courier" charset="0"/>
              </a:rPr>
              <a:t>rawData</a:t>
            </a:r>
            <a:r>
              <a:rPr lang="en-US" dirty="0" smtClean="0">
                <a:latin typeface="Courier" charset="0"/>
                <a:ea typeface="Courier" charset="0"/>
                <a:cs typeface="Courier" charset="0"/>
              </a:rPr>
              <a:t> </a:t>
            </a:r>
            <a:r>
              <a:rPr lang="en-US" dirty="0">
                <a:latin typeface="Courier" charset="0"/>
                <a:ea typeface="Courier" charset="0"/>
                <a:cs typeface="Courier" charset="0"/>
              </a:rPr>
              <a:t>= </a:t>
            </a:r>
            <a:r>
              <a:rPr lang="en-US" dirty="0" err="1">
                <a:latin typeface="Courier" charset="0"/>
                <a:ea typeface="Courier" charset="0"/>
                <a:cs typeface="Courier" charset="0"/>
              </a:rPr>
              <a:t>json.loads</a:t>
            </a:r>
            <a:r>
              <a:rPr lang="en-US" dirty="0">
                <a:latin typeface="Courier" charset="0"/>
                <a:ea typeface="Courier" charset="0"/>
                <a:cs typeface="Courier" charset="0"/>
              </a:rPr>
              <a:t>(</a:t>
            </a:r>
            <a:r>
              <a:rPr lang="en-US" dirty="0" err="1">
                <a:latin typeface="Courier" charset="0"/>
                <a:ea typeface="Courier" charset="0"/>
                <a:cs typeface="Courier" charset="0"/>
              </a:rPr>
              <a:t>getresponse.text</a:t>
            </a:r>
            <a:r>
              <a:rPr lang="en-US" dirty="0" smtClean="0">
                <a:latin typeface="Courier" charset="0"/>
                <a:ea typeface="Courier" charset="0"/>
                <a:cs typeface="Courier" charset="0"/>
              </a:rPr>
              <a:t>)</a:t>
            </a:r>
          </a:p>
          <a:p>
            <a:pPr marL="0" lvl="0" indent="0" defTabSz="914400">
              <a:lnSpc>
                <a:spcPct val="100000"/>
              </a:lnSpc>
              <a:spcBef>
                <a:spcPts val="0"/>
              </a:spcBef>
              <a:buClrTx/>
              <a:buSzTx/>
              <a:buNone/>
            </a:pP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b="1" dirty="0" smtClean="0">
                <a:latin typeface="Courier" charset="0"/>
                <a:ea typeface="Courier" charset="0"/>
                <a:cs typeface="Courier" charset="0"/>
              </a:rPr>
              <a:t>print</a:t>
            </a:r>
            <a:r>
              <a:rPr lang="en-US" dirty="0" smtClean="0">
                <a:latin typeface="Courier" charset="0"/>
                <a:ea typeface="Courier" charset="0"/>
                <a:cs typeface="Courier" charset="0"/>
              </a:rPr>
              <a:t> </a:t>
            </a:r>
            <a:r>
              <a:rPr lang="en-US" dirty="0" err="1">
                <a:latin typeface="Courier" charset="0"/>
                <a:ea typeface="Courier" charset="0"/>
                <a:cs typeface="Courier" charset="0"/>
              </a:rPr>
              <a:t>rawData</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endParaRPr lang="en-US" dirty="0" smtClean="0">
              <a:latin typeface="Courier" charset="0"/>
              <a:ea typeface="Courier" charset="0"/>
              <a:cs typeface="Courier" charset="0"/>
            </a:endParaRPr>
          </a:p>
        </p:txBody>
      </p:sp>
      <p:sp>
        <p:nvSpPr>
          <p:cNvPr id="3" name="Title 2"/>
          <p:cNvSpPr>
            <a:spLocks noGrp="1"/>
          </p:cNvSpPr>
          <p:nvPr>
            <p:ph type="title"/>
          </p:nvPr>
        </p:nvSpPr>
        <p:spPr/>
        <p:txBody>
          <a:bodyPr/>
          <a:lstStyle/>
          <a:p>
            <a:r>
              <a:rPr lang="en-US" dirty="0" smtClean="0"/>
              <a:t>Emotion API</a:t>
            </a:r>
            <a:endParaRPr lang="en-US" dirty="0"/>
          </a:p>
        </p:txBody>
      </p:sp>
    </p:spTree>
    <p:extLst>
      <p:ext uri="{BB962C8B-B14F-4D97-AF65-F5344CB8AC3E}">
        <p14:creationId xmlns:p14="http://schemas.microsoft.com/office/powerpoint/2010/main" val="971671698"/>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28750" y="1745621"/>
            <a:ext cx="6272954" cy="560923"/>
          </a:xfrm>
        </p:spPr>
        <p:txBody>
          <a:bodyPr/>
          <a:lstStyle/>
          <a:p>
            <a:r>
              <a:rPr lang="en-US" dirty="0"/>
              <a:t>Thank Our Sponsors</a:t>
            </a:r>
          </a:p>
        </p:txBody>
      </p:sp>
      <p:sp>
        <p:nvSpPr>
          <p:cNvPr id="13" name="Rectangle 12"/>
          <p:cNvSpPr/>
          <p:nvPr/>
        </p:nvSpPr>
        <p:spPr bwMode="auto">
          <a:xfrm>
            <a:off x="1828800" y="259229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Platinum Sponsors</a:t>
            </a: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26" y1="12000" x2="95392" y2="12000"/>
                        <a14:foregroundMark x1="2304" y1="86000" x2="97235" y2="87200"/>
                        <a14:backgroundMark x1="5069" y1="4800" x2="98618" y2="6400"/>
                      </a14:backgroundRemoval>
                    </a14:imgEffect>
                  </a14:imgLayer>
                </a14:imgProps>
              </a:ext>
              <a:ext uri="{28A0092B-C50C-407E-A947-70E740481C1C}">
                <a14:useLocalDpi xmlns:a14="http://schemas.microsoft.com/office/drawing/2010/main" val="0"/>
              </a:ext>
            </a:extLst>
          </a:blip>
          <a:stretch>
            <a:fillRect/>
          </a:stretch>
        </p:blipFill>
        <p:spPr>
          <a:xfrm>
            <a:off x="1428750" y="2135092"/>
            <a:ext cx="1172718" cy="1351058"/>
          </a:xfrm>
          <a:prstGeom prst="rect">
            <a:avLst/>
          </a:prstGeom>
        </p:spPr>
      </p:pic>
      <p:pic>
        <p:nvPicPr>
          <p:cNvPr id="2" name="Picture 1"/>
          <p:cNvPicPr>
            <a:picLocks noChangeAspect="1"/>
          </p:cNvPicPr>
          <p:nvPr/>
        </p:nvPicPr>
        <p:blipFill>
          <a:blip r:embed="rId4"/>
          <a:stretch>
            <a:fillRect/>
          </a:stretch>
        </p:blipFill>
        <p:spPr>
          <a:xfrm>
            <a:off x="4370831" y="3429000"/>
            <a:ext cx="2945012" cy="921127"/>
          </a:xfrm>
          <a:prstGeom prst="rect">
            <a:avLst/>
          </a:prstGeom>
        </p:spPr>
      </p:pic>
      <p:pic>
        <p:nvPicPr>
          <p:cNvPr id="3" name="Picture 2"/>
          <p:cNvPicPr>
            <a:picLocks noChangeAspect="1"/>
          </p:cNvPicPr>
          <p:nvPr/>
        </p:nvPicPr>
        <p:blipFill>
          <a:blip r:embed="rId5"/>
          <a:stretch>
            <a:fillRect/>
          </a:stretch>
        </p:blipFill>
        <p:spPr>
          <a:xfrm>
            <a:off x="2601468" y="5150038"/>
            <a:ext cx="3048643" cy="645090"/>
          </a:xfrm>
          <a:prstGeom prst="rect">
            <a:avLst/>
          </a:prstGeom>
        </p:spPr>
      </p:pic>
      <p:pic>
        <p:nvPicPr>
          <p:cNvPr id="7" name="Picture 6"/>
          <p:cNvPicPr>
            <a:picLocks noChangeAspect="1"/>
          </p:cNvPicPr>
          <p:nvPr/>
        </p:nvPicPr>
        <p:blipFill>
          <a:blip r:embed="rId6"/>
          <a:stretch>
            <a:fillRect/>
          </a:stretch>
        </p:blipFill>
        <p:spPr>
          <a:xfrm>
            <a:off x="5943600" y="4853714"/>
            <a:ext cx="1239140" cy="1237737"/>
          </a:xfrm>
          <a:prstGeom prst="rect">
            <a:avLst/>
          </a:prstGeom>
        </p:spPr>
      </p:pic>
      <p:pic>
        <p:nvPicPr>
          <p:cNvPr id="8" name="Picture 7"/>
          <p:cNvPicPr>
            <a:picLocks noChangeAspect="1"/>
          </p:cNvPicPr>
          <p:nvPr/>
        </p:nvPicPr>
        <p:blipFill>
          <a:blip r:embed="rId7"/>
          <a:stretch>
            <a:fillRect/>
          </a:stretch>
        </p:blipFill>
        <p:spPr>
          <a:xfrm>
            <a:off x="2584073" y="3346073"/>
            <a:ext cx="1302127" cy="1302127"/>
          </a:xfrm>
          <a:prstGeom prst="rect">
            <a:avLst/>
          </a:prstGeom>
        </p:spPr>
      </p:pic>
    </p:spTree>
    <p:extLst>
      <p:ext uri="{BB962C8B-B14F-4D97-AF65-F5344CB8AC3E}">
        <p14:creationId xmlns:p14="http://schemas.microsoft.com/office/powerpoint/2010/main" val="2789223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3693319"/>
          </a:xfrm>
        </p:spPr>
        <p:txBody>
          <a:bodyPr/>
          <a:lstStyle/>
          <a:p>
            <a:pPr marL="0" indent="0" defTabSz="914400">
              <a:lnSpc>
                <a:spcPct val="100000"/>
              </a:lnSpc>
              <a:spcBef>
                <a:spcPts val="0"/>
              </a:spcBef>
              <a:buClrTx/>
              <a:buSzTx/>
              <a:buNone/>
            </a:pPr>
            <a:r>
              <a:rPr lang="en-US" dirty="0">
                <a:latin typeface="Courier" charset="0"/>
                <a:ea typeface="Courier" charset="0"/>
                <a:cs typeface="Courier" charset="0"/>
              </a:rPr>
              <a:t>{</a:t>
            </a:r>
            <a:r>
              <a:rPr lang="en-US" dirty="0" err="1">
                <a:latin typeface="Courier" charset="0"/>
                <a:ea typeface="Courier" charset="0"/>
                <a:cs typeface="Courier" charset="0"/>
              </a:rPr>
              <a:t>u'status</a:t>
            </a:r>
            <a:r>
              <a:rPr lang="en-US" dirty="0">
                <a:latin typeface="Courier" charset="0"/>
                <a:ea typeface="Courier" charset="0"/>
                <a:cs typeface="Courier" charset="0"/>
              </a:rPr>
              <a:t>': </a:t>
            </a:r>
            <a:r>
              <a:rPr lang="en-US" dirty="0" err="1">
                <a:latin typeface="Courier" charset="0"/>
                <a:ea typeface="Courier" charset="0"/>
                <a:cs typeface="Courier" charset="0"/>
              </a:rPr>
              <a:t>u'Succeeded</a:t>
            </a:r>
            <a:r>
              <a:rPr lang="en-US" dirty="0">
                <a:latin typeface="Courier" charset="0"/>
                <a:ea typeface="Courier" charset="0"/>
                <a:cs typeface="Courier" charset="0"/>
              </a:rPr>
              <a:t>', </a:t>
            </a:r>
            <a:r>
              <a:rPr lang="en-US" dirty="0" err="1">
                <a:latin typeface="Courier" charset="0"/>
                <a:ea typeface="Courier" charset="0"/>
                <a:cs typeface="Courier" charset="0"/>
              </a:rPr>
              <a:t>u'progress</a:t>
            </a:r>
            <a:r>
              <a:rPr lang="en-US" dirty="0">
                <a:latin typeface="Courier" charset="0"/>
                <a:ea typeface="Courier" charset="0"/>
                <a:cs typeface="Courier" charset="0"/>
              </a:rPr>
              <a:t>': 100.0, </a:t>
            </a:r>
            <a:r>
              <a:rPr lang="en-US" dirty="0" err="1">
                <a:latin typeface="Courier" charset="0"/>
                <a:ea typeface="Courier" charset="0"/>
                <a:cs typeface="Courier" charset="0"/>
              </a:rPr>
              <a:t>u'createdDateTime</a:t>
            </a:r>
            <a:r>
              <a:rPr lang="en-US" dirty="0">
                <a:latin typeface="Courier" charset="0"/>
                <a:ea typeface="Courier" charset="0"/>
                <a:cs typeface="Courier" charset="0"/>
              </a:rPr>
              <a:t>': u'2017-01-20T16:14:59.4549364Z', </a:t>
            </a:r>
            <a:r>
              <a:rPr lang="en-US" dirty="0" err="1">
                <a:latin typeface="Courier" charset="0"/>
                <a:ea typeface="Courier" charset="0"/>
                <a:cs typeface="Courier" charset="0"/>
              </a:rPr>
              <a:t>u'processingResult</a:t>
            </a:r>
            <a:r>
              <a:rPr lang="en-US" dirty="0">
                <a:latin typeface="Courier" charset="0"/>
                <a:ea typeface="Courier" charset="0"/>
                <a:cs typeface="Courier" charset="0"/>
              </a:rPr>
              <a:t>': </a:t>
            </a:r>
            <a:r>
              <a:rPr lang="is-IS" dirty="0" smtClean="0">
                <a:latin typeface="Courier" charset="0"/>
                <a:ea typeface="Courier" charset="0"/>
                <a:cs typeface="Courier" charset="0"/>
              </a:rPr>
              <a:t>…</a:t>
            </a:r>
          </a:p>
          <a:p>
            <a:pPr marL="0" indent="0" defTabSz="914400">
              <a:lnSpc>
                <a:spcPct val="100000"/>
              </a:lnSpc>
              <a:spcBef>
                <a:spcPts val="0"/>
              </a:spcBef>
              <a:buClrTx/>
              <a:buSzTx/>
              <a:buNone/>
            </a:pPr>
            <a:r>
              <a:rPr lang="en-US" dirty="0" smtClean="0">
                <a:latin typeface="Courier" charset="0"/>
                <a:ea typeface="Courier" charset="0"/>
                <a:cs typeface="Courier" charset="0"/>
              </a:rPr>
              <a:t>,"</a:t>
            </a:r>
            <a:r>
              <a:rPr lang="en-US" dirty="0">
                <a:latin typeface="Courier" charset="0"/>
                <a:ea typeface="Courier" charset="0"/>
                <a:cs typeface="Courier" charset="0"/>
              </a:rPr>
              <a:t>events":[[{"id":0,"x":0.540625,"y":-0.0388889,"width":0.259375,"height":0.461111,"scores":{"neutral":0.50085,"happiness":0.000270213,"surprise":0.000819597,"sadness":0.490348,"anger":0.000952272,"disgust":0.00246058,"fear":0.00130964,"contempt":0.00298951</a:t>
            </a:r>
            <a:r>
              <a:rPr lang="en-US" dirty="0" smtClean="0">
                <a:latin typeface="Courier" charset="0"/>
                <a:ea typeface="Courier" charset="0"/>
                <a:cs typeface="Courier" charset="0"/>
              </a:rPr>
              <a:t>}}]</a:t>
            </a:r>
            <a:r>
              <a:rPr lang="is-IS" dirty="0" smtClean="0">
                <a:latin typeface="Courier" charset="0"/>
                <a:ea typeface="Courier" charset="0"/>
                <a:cs typeface="Courier" charset="0"/>
              </a:rPr>
              <a:t>…</a:t>
            </a:r>
            <a:endParaRPr lang="en-US"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smtClean="0"/>
              <a:t>Emotion API</a:t>
            </a:r>
            <a:endParaRPr lang="en-US" dirty="0"/>
          </a:p>
        </p:txBody>
      </p:sp>
    </p:spTree>
    <p:extLst>
      <p:ext uri="{BB962C8B-B14F-4D97-AF65-F5344CB8AC3E}">
        <p14:creationId xmlns:p14="http://schemas.microsoft.com/office/powerpoint/2010/main" val="941244321"/>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1000" y="2209800"/>
            <a:ext cx="8057624" cy="2819400"/>
          </a:xfrm>
          <a:prstGeom prst="rect">
            <a:avLst/>
          </a:prstGeom>
        </p:spPr>
      </p:pic>
      <p:sp>
        <p:nvSpPr>
          <p:cNvPr id="3" name="Title 2"/>
          <p:cNvSpPr>
            <a:spLocks noGrp="1"/>
          </p:cNvSpPr>
          <p:nvPr>
            <p:ph type="title"/>
          </p:nvPr>
        </p:nvSpPr>
        <p:spPr/>
        <p:txBody>
          <a:bodyPr/>
          <a:lstStyle/>
          <a:p>
            <a:r>
              <a:rPr lang="is-IS" dirty="0" smtClean="0"/>
              <a:t>…after some Data Munging</a:t>
            </a:r>
            <a:endParaRPr lang="en-US" dirty="0"/>
          </a:p>
        </p:txBody>
      </p:sp>
    </p:spTree>
    <p:extLst>
      <p:ext uri="{BB962C8B-B14F-4D97-AF65-F5344CB8AC3E}">
        <p14:creationId xmlns:p14="http://schemas.microsoft.com/office/powerpoint/2010/main" val="1136087896"/>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88274" y="1828800"/>
            <a:ext cx="5149390" cy="4057650"/>
          </a:xfrm>
          <a:prstGeom prst="rect">
            <a:avLst/>
          </a:prstGeom>
        </p:spPr>
      </p:pic>
      <p:sp>
        <p:nvSpPr>
          <p:cNvPr id="3" name="Title 2"/>
          <p:cNvSpPr>
            <a:spLocks noGrp="1"/>
          </p:cNvSpPr>
          <p:nvPr>
            <p:ph type="title"/>
          </p:nvPr>
        </p:nvSpPr>
        <p:spPr/>
        <p:txBody>
          <a:bodyPr/>
          <a:lstStyle/>
          <a:p>
            <a:r>
              <a:rPr lang="en-US" dirty="0" smtClean="0"/>
              <a:t>API Emotion</a:t>
            </a:r>
            <a:endParaRPr lang="en-US" dirty="0"/>
          </a:p>
        </p:txBody>
      </p:sp>
    </p:spTree>
    <p:extLst>
      <p:ext uri="{BB962C8B-B14F-4D97-AF65-F5344CB8AC3E}">
        <p14:creationId xmlns:p14="http://schemas.microsoft.com/office/powerpoint/2010/main" val="153267869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Sentiment API</a:t>
            </a:r>
            <a:endParaRPr lang="en-US" dirty="0"/>
          </a:p>
        </p:txBody>
      </p:sp>
      <p:sp>
        <p:nvSpPr>
          <p:cNvPr id="5" name="TextBox 4"/>
          <p:cNvSpPr txBox="1"/>
          <p:nvPr/>
        </p:nvSpPr>
        <p:spPr>
          <a:xfrm>
            <a:off x="210538" y="2057400"/>
            <a:ext cx="8534400" cy="2585323"/>
          </a:xfrm>
          <a:prstGeom prst="rect">
            <a:avLst/>
          </a:prstGeom>
          <a:noFill/>
        </p:spPr>
        <p:txBody>
          <a:bodyPr wrap="square" lIns="0" tIns="0" rIns="0" bIns="0" rtlCol="0">
            <a:spAutoFit/>
          </a:bodyPr>
          <a:lstStyle/>
          <a:p>
            <a:r>
              <a:rPr lang="en-US" sz="2400" dirty="0">
                <a:latin typeface="Courier" charset="0"/>
                <a:ea typeface="Courier" charset="0"/>
                <a:cs typeface="Courier" charset="0"/>
              </a:rPr>
              <a:t>_</a:t>
            </a:r>
            <a:r>
              <a:rPr lang="en-US" sz="2400" dirty="0" err="1">
                <a:latin typeface="Courier" charset="0"/>
                <a:ea typeface="Courier" charset="0"/>
                <a:cs typeface="Courier" charset="0"/>
              </a:rPr>
              <a:t>senturl</a:t>
            </a:r>
            <a:r>
              <a:rPr lang="en-US" sz="2400" dirty="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'https</a:t>
            </a:r>
            <a:r>
              <a:rPr lang="en-US" sz="2400" dirty="0" smtClean="0">
                <a:solidFill>
                  <a:srgbClr val="4070A0"/>
                </a:solidFill>
                <a:latin typeface="Courier" charset="0"/>
                <a:ea typeface="Courier" charset="0"/>
                <a:cs typeface="Courier" charset="0"/>
              </a:rPr>
              <a:t>://</a:t>
            </a:r>
            <a:r>
              <a:rPr lang="is-IS" sz="2400" dirty="0" smtClean="0">
                <a:solidFill>
                  <a:srgbClr val="4070A0"/>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analytics/v2.0/sentiment’</a:t>
            </a:r>
          </a:p>
          <a:p>
            <a:endParaRPr lang="en-US" sz="2400" dirty="0">
              <a:solidFill>
                <a:srgbClr val="4070A0"/>
              </a:solidFill>
              <a:latin typeface="Courier" charset="0"/>
              <a:ea typeface="Courier" charset="0"/>
              <a:cs typeface="Courier" charset="0"/>
            </a:endParaRPr>
          </a:p>
          <a:p>
            <a:r>
              <a:rPr lang="en-US" sz="2400" dirty="0" smtClean="0">
                <a:latin typeface="Courier" charset="0"/>
                <a:ea typeface="Courier" charset="0"/>
                <a:cs typeface="Courier" charset="0"/>
              </a:rPr>
              <a:t>_</a:t>
            </a:r>
            <a:r>
              <a:rPr lang="en-US" sz="2400" dirty="0" err="1">
                <a:latin typeface="Courier" charset="0"/>
                <a:ea typeface="Courier" charset="0"/>
                <a:cs typeface="Courier" charset="0"/>
              </a:rPr>
              <a:t>sentkey</a:t>
            </a:r>
            <a:r>
              <a:rPr lang="en-US" sz="2400" dirty="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smtClean="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xxxxxxxxxxxxxx</a:t>
            </a:r>
            <a:r>
              <a:rPr lang="en-US" sz="2400" dirty="0" smtClean="0">
                <a:solidFill>
                  <a:srgbClr val="4070A0"/>
                </a:solidFill>
                <a:latin typeface="Courier" charset="0"/>
                <a:ea typeface="Courier" charset="0"/>
                <a:cs typeface="Courier" charset="0"/>
              </a:rPr>
              <a:t>'</a:t>
            </a:r>
            <a:r>
              <a:rPr lang="en-US" sz="2400" dirty="0" smtClean="0">
                <a:latin typeface="Courier" charset="0"/>
                <a:ea typeface="Courier" charset="0"/>
                <a:cs typeface="Courier" charset="0"/>
              </a:rPr>
              <a:t> </a:t>
            </a:r>
          </a:p>
          <a:p>
            <a:endParaRPr lang="en-US" sz="2400" dirty="0" smtClean="0">
              <a:latin typeface="Courier" charset="0"/>
              <a:ea typeface="Courier" charset="0"/>
              <a:cs typeface="Courier" charset="0"/>
            </a:endParaRPr>
          </a:p>
          <a:p>
            <a:r>
              <a:rPr lang="en-US" sz="2400" dirty="0" err="1" smtClean="0">
                <a:latin typeface="Courier" charset="0"/>
                <a:ea typeface="Courier" charset="0"/>
                <a:cs typeface="Courier" charset="0"/>
              </a:rPr>
              <a:t>sentheaders</a:t>
            </a:r>
            <a:r>
              <a:rPr lang="en-US" sz="2400" dirty="0" smtClean="0">
                <a:latin typeface="Courier" charset="0"/>
                <a:ea typeface="Courier" charset="0"/>
                <a:cs typeface="Courier" charset="0"/>
              </a:rPr>
              <a:t> </a:t>
            </a:r>
            <a:r>
              <a:rPr lang="en-US" sz="2400" dirty="0">
                <a:solidFill>
                  <a:srgbClr val="666666"/>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smtClean="0">
                <a:solidFill>
                  <a:srgbClr val="4070A0"/>
                </a:solidFill>
                <a:latin typeface="Courier" charset="0"/>
                <a:ea typeface="Courier" charset="0"/>
                <a:cs typeface="Courier" charset="0"/>
              </a:rPr>
              <a:t>'</a:t>
            </a:r>
            <a:r>
              <a:rPr lang="en-US" sz="2400" dirty="0" err="1" smtClean="0">
                <a:solidFill>
                  <a:srgbClr val="4070A0"/>
                </a:solidFill>
                <a:latin typeface="Courier" charset="0"/>
                <a:ea typeface="Courier" charset="0"/>
                <a:cs typeface="Courier" charset="0"/>
              </a:rPr>
              <a:t>Ocp-Apim</a:t>
            </a:r>
            <a:r>
              <a:rPr lang="en-US" sz="2400" dirty="0" smtClean="0">
                <a:solidFill>
                  <a:srgbClr val="4070A0"/>
                </a:solidFill>
                <a:latin typeface="Courier" charset="0"/>
                <a:ea typeface="Courier" charset="0"/>
                <a:cs typeface="Courier" charset="0"/>
              </a:rPr>
              <a:t>-</a:t>
            </a:r>
            <a:r>
              <a:rPr lang="is-IS" sz="2400" dirty="0" smtClean="0">
                <a:solidFill>
                  <a:srgbClr val="4070A0"/>
                </a:solidFill>
                <a:latin typeface="Courier" charset="0"/>
                <a:ea typeface="Courier" charset="0"/>
                <a:cs typeface="Courier" charset="0"/>
              </a:rPr>
              <a:t>…</a:t>
            </a:r>
            <a:r>
              <a:rPr lang="en-US" sz="2400" dirty="0" smtClean="0">
                <a:solidFill>
                  <a:srgbClr val="4070A0"/>
                </a:solidFill>
                <a:latin typeface="Courier" charset="0"/>
                <a:ea typeface="Courier" charset="0"/>
                <a:cs typeface="Courier" charset="0"/>
              </a:rPr>
              <a:t>-Key</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_</a:t>
            </a:r>
            <a:r>
              <a:rPr lang="en-US" sz="2400" dirty="0" err="1">
                <a:latin typeface="Courier" charset="0"/>
                <a:ea typeface="Courier" charset="0"/>
                <a:cs typeface="Courier" charset="0"/>
              </a:rPr>
              <a:t>sentkey</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'Content-Type'</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'application/</a:t>
            </a:r>
            <a:r>
              <a:rPr lang="en-US" sz="2400" dirty="0" err="1">
                <a:solidFill>
                  <a:srgbClr val="4070A0"/>
                </a:solidFill>
                <a:latin typeface="Courier" charset="0"/>
                <a:ea typeface="Courier" charset="0"/>
                <a:cs typeface="Courier" charset="0"/>
              </a:rPr>
              <a:t>json</a:t>
            </a:r>
            <a:r>
              <a:rPr lang="en-US" sz="2400" dirty="0" smtClean="0">
                <a:solidFill>
                  <a:srgbClr val="4070A0"/>
                </a:solidFill>
                <a:latin typeface="Courier" charset="0"/>
                <a:ea typeface="Courier" charset="0"/>
                <a:cs typeface="Courier" charset="0"/>
              </a:rPr>
              <a:t>'</a:t>
            </a:r>
            <a:r>
              <a:rPr lang="en-US" sz="2400" dirty="0" smtClean="0">
                <a:latin typeface="Courier" charset="0"/>
                <a:ea typeface="Courier" charset="0"/>
                <a:cs typeface="Courier" charset="0"/>
              </a:rPr>
              <a:t>,</a:t>
            </a:r>
          </a:p>
          <a:p>
            <a:r>
              <a:rPr lang="en-US" sz="2400" dirty="0" smtClean="0">
                <a:solidFill>
                  <a:srgbClr val="4070A0"/>
                </a:solidFill>
                <a:latin typeface="Courier" charset="0"/>
                <a:ea typeface="Courier" charset="0"/>
                <a:cs typeface="Courier" charset="0"/>
              </a:rPr>
              <a:t>'Accept</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 </a:t>
            </a:r>
            <a:r>
              <a:rPr lang="en-US" sz="2400" dirty="0">
                <a:solidFill>
                  <a:srgbClr val="4070A0"/>
                </a:solidFill>
                <a:latin typeface="Courier" charset="0"/>
                <a:ea typeface="Courier" charset="0"/>
                <a:cs typeface="Courier" charset="0"/>
              </a:rPr>
              <a:t>'application/</a:t>
            </a:r>
            <a:r>
              <a:rPr lang="en-US" sz="2400" dirty="0" err="1">
                <a:solidFill>
                  <a:srgbClr val="4070A0"/>
                </a:solidFill>
                <a:latin typeface="Courier" charset="0"/>
                <a:ea typeface="Courier" charset="0"/>
                <a:cs typeface="Courier" charset="0"/>
              </a:rPr>
              <a:t>json</a:t>
            </a:r>
            <a:r>
              <a:rPr lang="en-US" sz="2400" dirty="0">
                <a:solidFill>
                  <a:srgbClr val="4070A0"/>
                </a:solidFill>
                <a:latin typeface="Courier" charset="0"/>
                <a:ea typeface="Courier" charset="0"/>
                <a:cs typeface="Courier" charset="0"/>
              </a:rPr>
              <a:t>'</a:t>
            </a:r>
            <a:r>
              <a:rPr lang="en-US" sz="2400" dirty="0">
                <a:latin typeface="Courier" charset="0"/>
                <a:ea typeface="Courier" charset="0"/>
                <a:cs typeface="Courier" charset="0"/>
              </a:rPr>
              <a:t>}</a:t>
            </a:r>
            <a:endParaRPr lang="en-US" sz="2200" spc="-150" dirty="0" smtClean="0">
              <a:gradFill>
                <a:gsLst>
                  <a:gs pos="0">
                    <a:schemeClr val="tx1"/>
                  </a:gs>
                  <a:gs pos="86000">
                    <a:schemeClr val="tx1"/>
                  </a:gs>
                </a:gsLst>
                <a:lin ang="5400000" scaled="0"/>
              </a:gradFill>
              <a:latin typeface="Courier" charset="0"/>
              <a:ea typeface="Courier" charset="0"/>
              <a:cs typeface="Courier" charset="0"/>
            </a:endParaRPr>
          </a:p>
        </p:txBody>
      </p:sp>
    </p:spTree>
    <p:extLst>
      <p:ext uri="{BB962C8B-B14F-4D97-AF65-F5344CB8AC3E}">
        <p14:creationId xmlns:p14="http://schemas.microsoft.com/office/powerpoint/2010/main" val="135038198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2585323"/>
          </a:xfrm>
        </p:spPr>
        <p:txBody>
          <a:bodyPr/>
          <a:lstStyle/>
          <a:p>
            <a:pPr marL="0" lvl="0" indent="0" defTabSz="914400">
              <a:lnSpc>
                <a:spcPct val="100000"/>
              </a:lnSpc>
              <a:spcBef>
                <a:spcPts val="0"/>
              </a:spcBef>
              <a:buClrTx/>
              <a:buSzTx/>
              <a:buNone/>
            </a:pPr>
            <a:r>
              <a:rPr lang="en-US" dirty="0" err="1">
                <a:latin typeface="Courier" charset="0"/>
                <a:ea typeface="Courier" charset="0"/>
                <a:cs typeface="Courier" charset="0"/>
              </a:rPr>
              <a:t>sentdata</a:t>
            </a:r>
            <a:r>
              <a:rPr lang="en-US" dirty="0">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latin typeface="Courier" charset="0"/>
                <a:ea typeface="Courier" charset="0"/>
                <a:cs typeface="Courier" charset="0"/>
              </a:rPr>
              <a:t> {</a:t>
            </a:r>
            <a:r>
              <a:rPr lang="en-US" dirty="0">
                <a:solidFill>
                  <a:srgbClr val="4070A0"/>
                </a:solidFill>
                <a:latin typeface="Courier" charset="0"/>
                <a:ea typeface="Courier" charset="0"/>
                <a:cs typeface="Courier" charset="0"/>
              </a:rPr>
              <a:t>'documents'</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smtClean="0">
                <a:latin typeface="Courier" charset="0"/>
                <a:ea typeface="Courier" charset="0"/>
                <a:cs typeface="Courier" charset="0"/>
              </a:rPr>
              <a:t>[{</a:t>
            </a:r>
            <a:r>
              <a:rPr lang="en-US" dirty="0">
                <a:solidFill>
                  <a:srgbClr val="4070A0"/>
                </a:solidFill>
                <a:latin typeface="Courier" charset="0"/>
                <a:ea typeface="Courier" charset="0"/>
                <a:cs typeface="Courier" charset="0"/>
              </a:rPr>
              <a:t>'language'</a:t>
            </a:r>
            <a:r>
              <a:rPr lang="en-US" dirty="0">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en</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a:solidFill>
                  <a:srgbClr val="4070A0"/>
                </a:solidFill>
                <a:latin typeface="Courier" charset="0"/>
                <a:ea typeface="Courier" charset="0"/>
                <a:cs typeface="Courier" charset="0"/>
              </a:rPr>
              <a:t> </a:t>
            </a:r>
            <a:r>
              <a:rPr lang="en-US" dirty="0" smtClean="0">
                <a:solidFill>
                  <a:srgbClr val="4070A0"/>
                </a:solidFill>
                <a:latin typeface="Courier" charset="0"/>
                <a:ea typeface="Courier" charset="0"/>
                <a:cs typeface="Courier" charset="0"/>
              </a:rPr>
              <a:t> 'id</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r>
              <a:rPr lang="en-US" dirty="0">
                <a:solidFill>
                  <a:srgbClr val="4070A0"/>
                </a:solidFill>
                <a:latin typeface="Courier" charset="0"/>
                <a:ea typeface="Courier" charset="0"/>
                <a:cs typeface="Courier" charset="0"/>
              </a:rPr>
              <a:t>'1'</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a:solidFill>
                  <a:srgbClr val="4070A0"/>
                </a:solidFill>
                <a:latin typeface="Courier" charset="0"/>
                <a:ea typeface="Courier" charset="0"/>
                <a:cs typeface="Courier" charset="0"/>
              </a:rPr>
              <a:t> </a:t>
            </a:r>
            <a:r>
              <a:rPr lang="en-US" dirty="0" smtClean="0">
                <a:solidFill>
                  <a:srgbClr val="4070A0"/>
                </a:solidFill>
                <a:latin typeface="Courier" charset="0"/>
                <a:ea typeface="Courier" charset="0"/>
                <a:cs typeface="Courier" charset="0"/>
              </a:rPr>
              <a:t> 'text</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r>
              <a:rPr lang="en-US" dirty="0" smtClean="0">
                <a:latin typeface="Courier" charset="0"/>
                <a:ea typeface="Courier" charset="0"/>
                <a:cs typeface="Courier" charset="0"/>
              </a:rPr>
              <a:t>‘OK</a:t>
            </a:r>
            <a:r>
              <a:rPr lang="en-US" dirty="0">
                <a:latin typeface="Courier" charset="0"/>
                <a:ea typeface="Courier" charset="0"/>
                <a:cs typeface="Courier" charset="0"/>
              </a:rPr>
              <a:t>, so "Gigli" is not the worst film in years. That dubious title still goes to "Swept Away," or maybe "Freddy Got Fingered." But "Gigli" is still a huge waste of celluloid</a:t>
            </a:r>
            <a:r>
              <a:rPr lang="en-US" dirty="0" smtClean="0">
                <a:latin typeface="Courier" charset="0"/>
                <a:ea typeface="Courier" charset="0"/>
                <a:cs typeface="Courier" charset="0"/>
              </a:rPr>
              <a:t>.’}]}</a:t>
            </a:r>
            <a:endParaRPr lang="en-US" dirty="0">
              <a:latin typeface="Courier" charset="0"/>
              <a:ea typeface="Courier" charset="0"/>
              <a:cs typeface="Courier" charset="0"/>
            </a:endParaRPr>
          </a:p>
        </p:txBody>
      </p:sp>
      <p:sp>
        <p:nvSpPr>
          <p:cNvPr id="3" name="Title 2"/>
          <p:cNvSpPr>
            <a:spLocks noGrp="1"/>
          </p:cNvSpPr>
          <p:nvPr>
            <p:ph type="title"/>
          </p:nvPr>
        </p:nvSpPr>
        <p:spPr/>
        <p:txBody>
          <a:bodyPr/>
          <a:lstStyle/>
          <a:p>
            <a:r>
              <a:rPr lang="en-US" dirty="0" smtClean="0"/>
              <a:t>Sentiment API</a:t>
            </a:r>
            <a:endParaRPr lang="en-US" dirty="0"/>
          </a:p>
        </p:txBody>
      </p:sp>
    </p:spTree>
    <p:extLst>
      <p:ext uri="{BB962C8B-B14F-4D97-AF65-F5344CB8AC3E}">
        <p14:creationId xmlns:p14="http://schemas.microsoft.com/office/powerpoint/2010/main" val="1697258385"/>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771" y="2190656"/>
            <a:ext cx="8363938" cy="3323987"/>
          </a:xfrm>
        </p:spPr>
        <p:txBody>
          <a:bodyPr/>
          <a:lstStyle/>
          <a:p>
            <a:pPr marL="0" lvl="0" indent="0" defTabSz="914400">
              <a:lnSpc>
                <a:spcPct val="100000"/>
              </a:lnSpc>
              <a:spcBef>
                <a:spcPts val="0"/>
              </a:spcBef>
              <a:buClrTx/>
              <a:buSzTx/>
              <a:buNone/>
            </a:pPr>
            <a:r>
              <a:rPr lang="en-US" dirty="0" err="1">
                <a:latin typeface="Courier" charset="0"/>
                <a:ea typeface="Courier" charset="0"/>
                <a:cs typeface="Courier" charset="0"/>
              </a:rPr>
              <a:t>sentpost</a:t>
            </a:r>
            <a:r>
              <a:rPr lang="en-US" dirty="0">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latin typeface="Courier" charset="0"/>
                <a:ea typeface="Courier" charset="0"/>
                <a:cs typeface="Courier" charset="0"/>
              </a:rPr>
              <a:t> </a:t>
            </a:r>
            <a:r>
              <a:rPr lang="en-US" dirty="0" err="1">
                <a:latin typeface="Courier" charset="0"/>
                <a:ea typeface="Courier" charset="0"/>
                <a:cs typeface="Courier" charset="0"/>
              </a:rPr>
              <a:t>requests</a:t>
            </a:r>
            <a:r>
              <a:rPr lang="en-US" dirty="0" err="1">
                <a:solidFill>
                  <a:srgbClr val="666666"/>
                </a:solidFill>
                <a:latin typeface="Courier" charset="0"/>
                <a:ea typeface="Courier" charset="0"/>
                <a:cs typeface="Courier" charset="0"/>
              </a:rPr>
              <a:t>.</a:t>
            </a:r>
            <a:r>
              <a:rPr lang="en-US" dirty="0" err="1">
                <a:latin typeface="Courier" charset="0"/>
                <a:ea typeface="Courier" charset="0"/>
                <a:cs typeface="Courier" charset="0"/>
              </a:rPr>
              <a:t>post</a:t>
            </a:r>
            <a:r>
              <a:rPr lang="en-US" dirty="0">
                <a:latin typeface="Courier" charset="0"/>
                <a:ea typeface="Courier" charset="0"/>
                <a:cs typeface="Courier" charset="0"/>
              </a:rPr>
              <a:t>(_</a:t>
            </a:r>
            <a:r>
              <a:rPr lang="en-US" dirty="0" err="1">
                <a:latin typeface="Courier" charset="0"/>
                <a:ea typeface="Courier" charset="0"/>
                <a:cs typeface="Courier" charset="0"/>
              </a:rPr>
              <a:t>senturl</a:t>
            </a:r>
            <a:r>
              <a:rPr lang="en-US" dirty="0">
                <a:latin typeface="Courier" charset="0"/>
                <a:ea typeface="Courier" charset="0"/>
                <a:cs typeface="Courier" charset="0"/>
              </a:rPr>
              <a:t>, </a:t>
            </a:r>
            <a:r>
              <a:rPr lang="en-US" dirty="0" smtClean="0">
                <a:latin typeface="Courier" charset="0"/>
                <a:ea typeface="Courier" charset="0"/>
                <a:cs typeface="Courier" charset="0"/>
              </a:rPr>
              <a:t>	 	    		data</a:t>
            </a:r>
            <a:r>
              <a:rPr lang="en-US" dirty="0"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json</a:t>
            </a:r>
            <a:r>
              <a:rPr lang="en-US" dirty="0" err="1"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dumps</a:t>
            </a:r>
            <a:r>
              <a:rPr lang="en-US" dirty="0" smtClean="0">
                <a:latin typeface="Courier" charset="0"/>
                <a:ea typeface="Courier" charset="0"/>
                <a:cs typeface="Courier" charset="0"/>
              </a:rPr>
              <a:t>(</a:t>
            </a:r>
            <a:r>
              <a:rPr lang="en-US" dirty="0" err="1" smtClean="0">
                <a:latin typeface="Courier" charset="0"/>
                <a:ea typeface="Courier" charset="0"/>
                <a:cs typeface="Courier" charset="0"/>
              </a:rPr>
              <a:t>sentdata</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smtClean="0">
                <a:latin typeface="Courier" charset="0"/>
                <a:ea typeface="Courier" charset="0"/>
                <a:cs typeface="Courier" charset="0"/>
              </a:rPr>
              <a:t>	headers</a:t>
            </a:r>
            <a:r>
              <a:rPr lang="en-US" dirty="0" smtClean="0">
                <a:solidFill>
                  <a:srgbClr val="666666"/>
                </a:solidFill>
                <a:latin typeface="Courier" charset="0"/>
                <a:ea typeface="Courier" charset="0"/>
                <a:cs typeface="Courier" charset="0"/>
              </a:rPr>
              <a:t>=</a:t>
            </a:r>
            <a:r>
              <a:rPr lang="en-US" dirty="0" err="1" smtClean="0">
                <a:latin typeface="Courier" charset="0"/>
                <a:ea typeface="Courier" charset="0"/>
                <a:cs typeface="Courier" charset="0"/>
              </a:rPr>
              <a:t>sentheaders</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b="1" dirty="0" smtClean="0">
                <a:solidFill>
                  <a:srgbClr val="007020"/>
                </a:solidFill>
                <a:latin typeface="Courier" charset="0"/>
                <a:ea typeface="Courier" charset="0"/>
                <a:cs typeface="Courier" charset="0"/>
              </a:rPr>
              <a:t>print</a:t>
            </a:r>
            <a:r>
              <a:rPr lang="en-US" dirty="0" smtClean="0">
                <a:latin typeface="Courier" charset="0"/>
                <a:ea typeface="Courier" charset="0"/>
                <a:cs typeface="Courier" charset="0"/>
              </a:rPr>
              <a:t> </a:t>
            </a:r>
            <a:r>
              <a:rPr lang="en-US" dirty="0" err="1">
                <a:latin typeface="Courier" charset="0"/>
                <a:ea typeface="Courier" charset="0"/>
                <a:cs typeface="Courier" charset="0"/>
              </a:rPr>
              <a:t>sentpost</a:t>
            </a:r>
            <a:r>
              <a:rPr lang="en-US" dirty="0" err="1">
                <a:solidFill>
                  <a:srgbClr val="666666"/>
                </a:solidFill>
                <a:latin typeface="Courier" charset="0"/>
                <a:ea typeface="Courier" charset="0"/>
                <a:cs typeface="Courier" charset="0"/>
              </a:rPr>
              <a:t>.</a:t>
            </a:r>
            <a:r>
              <a:rPr lang="en-US" dirty="0" err="1">
                <a:latin typeface="Courier" charset="0"/>
                <a:ea typeface="Courier" charset="0"/>
                <a:cs typeface="Courier" charset="0"/>
              </a:rPr>
              <a:t>json</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endParaRPr lang="en-US" dirty="0">
              <a:latin typeface="Courier" charset="0"/>
              <a:ea typeface="Courier" charset="0"/>
              <a:cs typeface="Courier" charset="0"/>
            </a:endParaRPr>
          </a:p>
          <a:p>
            <a:pPr marL="0" lvl="0" indent="0" defTabSz="914400">
              <a:lnSpc>
                <a:spcPct val="100000"/>
              </a:lnSpc>
              <a:spcBef>
                <a:spcPts val="0"/>
              </a:spcBef>
              <a:buClrTx/>
              <a:buSzTx/>
              <a:buNone/>
            </a:pPr>
            <a:r>
              <a:rPr lang="en-US" dirty="0" smtClean="0">
                <a:latin typeface="Courier" charset="0"/>
                <a:ea typeface="Courier" charset="0"/>
                <a:cs typeface="Courier" charset="0"/>
              </a:rPr>
              <a:t>{</a:t>
            </a:r>
            <a:r>
              <a:rPr lang="en-US" dirty="0" err="1">
                <a:solidFill>
                  <a:srgbClr val="4070A0"/>
                </a:solidFill>
                <a:latin typeface="Courier" charset="0"/>
                <a:ea typeface="Courier" charset="0"/>
                <a:cs typeface="Courier" charset="0"/>
              </a:rPr>
              <a:t>u'documents</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smtClean="0">
                <a:latin typeface="Courier" charset="0"/>
                <a:ea typeface="Courier" charset="0"/>
                <a:cs typeface="Courier" charset="0"/>
              </a:rPr>
              <a:t>[{</a:t>
            </a:r>
            <a:r>
              <a:rPr lang="en-US" dirty="0" err="1">
                <a:solidFill>
                  <a:srgbClr val="4070A0"/>
                </a:solidFill>
                <a:latin typeface="Courier" charset="0"/>
                <a:ea typeface="Courier" charset="0"/>
                <a:cs typeface="Courier" charset="0"/>
              </a:rPr>
              <a:t>u'score</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r>
              <a:rPr lang="en-US" dirty="0">
                <a:solidFill>
                  <a:srgbClr val="40A070"/>
                </a:solidFill>
                <a:latin typeface="Courier" charset="0"/>
                <a:ea typeface="Courier" charset="0"/>
                <a:cs typeface="Courier" charset="0"/>
              </a:rPr>
              <a:t>0.3163544</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err="1" smtClean="0">
                <a:solidFill>
                  <a:srgbClr val="4070A0"/>
                </a:solidFill>
                <a:latin typeface="Courier" charset="0"/>
                <a:ea typeface="Courier" charset="0"/>
                <a:cs typeface="Courier" charset="0"/>
              </a:rPr>
              <a:t>u'id</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r>
              <a:rPr lang="en-US" dirty="0">
                <a:solidFill>
                  <a:srgbClr val="4070A0"/>
                </a:solidFill>
                <a:latin typeface="Courier" charset="0"/>
                <a:ea typeface="Courier" charset="0"/>
                <a:cs typeface="Courier" charset="0"/>
              </a:rPr>
              <a:t>u'1'</a:t>
            </a:r>
            <a:r>
              <a:rPr lang="en-US" dirty="0">
                <a:latin typeface="Courier" charset="0"/>
                <a:ea typeface="Courier" charset="0"/>
                <a:cs typeface="Courier" charset="0"/>
              </a:rPr>
              <a:t>}], </a:t>
            </a:r>
            <a:endParaRPr lang="en-US" dirty="0" smtClean="0">
              <a:latin typeface="Courier" charset="0"/>
              <a:ea typeface="Courier" charset="0"/>
              <a:cs typeface="Courier" charset="0"/>
            </a:endParaRPr>
          </a:p>
          <a:p>
            <a:pPr marL="0" lvl="0" indent="0" defTabSz="914400">
              <a:lnSpc>
                <a:spcPct val="100000"/>
              </a:lnSpc>
              <a:spcBef>
                <a:spcPts val="0"/>
              </a:spcBef>
              <a:buClrTx/>
              <a:buSzTx/>
              <a:buNone/>
            </a:pPr>
            <a:r>
              <a:rPr lang="en-US" dirty="0" err="1" smtClean="0">
                <a:solidFill>
                  <a:srgbClr val="4070A0"/>
                </a:solidFill>
                <a:latin typeface="Courier" charset="0"/>
                <a:ea typeface="Courier" charset="0"/>
                <a:cs typeface="Courier" charset="0"/>
              </a:rPr>
              <a:t>u'errors</a:t>
            </a:r>
            <a:r>
              <a:rPr lang="en-US" dirty="0">
                <a:solidFill>
                  <a:srgbClr val="4070A0"/>
                </a:solidFill>
                <a:latin typeface="Courier" charset="0"/>
                <a:ea typeface="Courier" charset="0"/>
                <a:cs typeface="Courier" charset="0"/>
              </a:rPr>
              <a:t>'</a:t>
            </a:r>
            <a:r>
              <a:rPr lang="en-US" dirty="0">
                <a:latin typeface="Courier" charset="0"/>
                <a:ea typeface="Courier" charset="0"/>
                <a:cs typeface="Courier" charset="0"/>
              </a:rPr>
              <a:t>: []}</a:t>
            </a:r>
          </a:p>
        </p:txBody>
      </p:sp>
      <p:sp>
        <p:nvSpPr>
          <p:cNvPr id="3" name="Title 2"/>
          <p:cNvSpPr>
            <a:spLocks noGrp="1"/>
          </p:cNvSpPr>
          <p:nvPr>
            <p:ph type="title"/>
          </p:nvPr>
        </p:nvSpPr>
        <p:spPr/>
        <p:txBody>
          <a:bodyPr/>
          <a:lstStyle/>
          <a:p>
            <a:r>
              <a:rPr lang="en-US" dirty="0" smtClean="0"/>
              <a:t>Sentiment API</a:t>
            </a:r>
            <a:endParaRPr lang="en-US" dirty="0"/>
          </a:p>
        </p:txBody>
      </p:sp>
    </p:spTree>
    <p:extLst>
      <p:ext uri="{BB962C8B-B14F-4D97-AF65-F5344CB8AC3E}">
        <p14:creationId xmlns:p14="http://schemas.microsoft.com/office/powerpoint/2010/main" val="762636419"/>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3200400"/>
            <a:ext cx="8363938" cy="1957459"/>
          </a:xfrm>
        </p:spPr>
        <p:txBody>
          <a:bodyPr/>
          <a:lstStyle/>
          <a:p>
            <a:r>
              <a:rPr lang="en-US" dirty="0" smtClean="0"/>
              <a:t>Helps to use a library that make REST calls easier</a:t>
            </a:r>
          </a:p>
          <a:p>
            <a:endParaRPr lang="en-US" dirty="0" smtClean="0"/>
          </a:p>
          <a:p>
            <a:r>
              <a:rPr lang="en-US" dirty="0" smtClean="0"/>
              <a:t>Documentation on Cognitive Services API is lacking</a:t>
            </a:r>
          </a:p>
          <a:p>
            <a:endParaRPr lang="en-US" dirty="0" smtClean="0"/>
          </a:p>
          <a:p>
            <a:r>
              <a:rPr lang="en-US" dirty="0" smtClean="0"/>
              <a:t>A little data munging is required to present in human readable format</a:t>
            </a:r>
            <a:endParaRPr lang="en-US" dirty="0"/>
          </a:p>
        </p:txBody>
      </p:sp>
      <p:sp>
        <p:nvSpPr>
          <p:cNvPr id="3" name="Title 2"/>
          <p:cNvSpPr>
            <a:spLocks noGrp="1"/>
          </p:cNvSpPr>
          <p:nvPr>
            <p:ph type="title"/>
          </p:nvPr>
        </p:nvSpPr>
        <p:spPr/>
        <p:txBody>
          <a:bodyPr/>
          <a:lstStyle/>
          <a:p>
            <a:r>
              <a:rPr lang="en-US" dirty="0" smtClean="0"/>
              <a:t>Takeaways</a:t>
            </a:r>
            <a:endParaRPr lang="en-US" dirty="0"/>
          </a:p>
        </p:txBody>
      </p:sp>
    </p:spTree>
    <p:extLst>
      <p:ext uri="{BB962C8B-B14F-4D97-AF65-F5344CB8AC3E}">
        <p14:creationId xmlns:p14="http://schemas.microsoft.com/office/powerpoint/2010/main" val="1018883300"/>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57104"/>
            <a:ext cx="8363938" cy="1121846"/>
          </a:xfrm>
        </p:spPr>
        <p:txBody>
          <a:bodyPr/>
          <a:lstStyle/>
          <a:p>
            <a:r>
              <a:rPr lang="en-US" dirty="0"/>
              <a:t/>
            </a:r>
            <a:br>
              <a:rPr lang="en-US" dirty="0"/>
            </a:br>
            <a:r>
              <a:rPr lang="en-US" dirty="0" smtClean="0"/>
              <a:t>Questions?</a:t>
            </a:r>
            <a:endParaRPr lang="en-US" dirty="0"/>
          </a:p>
        </p:txBody>
      </p:sp>
    </p:spTree>
    <p:extLst>
      <p:ext uri="{BB962C8B-B14F-4D97-AF65-F5344CB8AC3E}">
        <p14:creationId xmlns:p14="http://schemas.microsoft.com/office/powerpoint/2010/main" val="10531183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That’s what I do</a:t>
            </a:r>
            <a:r>
              <a:rPr lang="is-I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568" y="2057400"/>
            <a:ext cx="5343031" cy="4278682"/>
          </a:xfrm>
          <a:prstGeom prst="rect">
            <a:avLst/>
          </a:prstGeom>
        </p:spPr>
      </p:pic>
    </p:spTree>
    <p:extLst>
      <p:ext uri="{BB962C8B-B14F-4D97-AF65-F5344CB8AC3E}">
        <p14:creationId xmlns:p14="http://schemas.microsoft.com/office/powerpoint/2010/main" val="1714018856"/>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2422062"/>
            <a:ext cx="5829300" cy="1195712"/>
          </a:xfrm>
        </p:spPr>
        <p:txBody>
          <a:bodyPr/>
          <a:lstStyle/>
          <a:p>
            <a:r>
              <a:rPr lang="en-US" dirty="0"/>
              <a:t>See website for more info and directions</a:t>
            </a:r>
          </a:p>
          <a:p>
            <a:r>
              <a:rPr lang="en-US" dirty="0"/>
              <a:t>https://cloudsaturdayatlanta.com/</a:t>
            </a:r>
          </a:p>
          <a:p>
            <a:endParaRPr lang="en-US" sz="2700" dirty="0"/>
          </a:p>
        </p:txBody>
      </p:sp>
      <p:sp>
        <p:nvSpPr>
          <p:cNvPr id="3" name="Title 2"/>
          <p:cNvSpPr>
            <a:spLocks noGrp="1"/>
          </p:cNvSpPr>
          <p:nvPr>
            <p:ph type="title"/>
          </p:nvPr>
        </p:nvSpPr>
        <p:spPr>
          <a:xfrm>
            <a:off x="609600" y="1714500"/>
            <a:ext cx="8686800" cy="560923"/>
          </a:xfrm>
        </p:spPr>
        <p:txBody>
          <a:bodyPr/>
          <a:lstStyle/>
          <a:p>
            <a:r>
              <a:rPr lang="en-US" dirty="0">
                <a:cs typeface="+mn-cs"/>
              </a:rPr>
              <a:t>Continue the conversation…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3397425"/>
            <a:ext cx="4057650" cy="2546176"/>
          </a:xfrm>
          <a:prstGeom prst="rect">
            <a:avLst/>
          </a:prstGeom>
        </p:spPr>
      </p:pic>
    </p:spTree>
    <p:extLst>
      <p:ext uri="{BB962C8B-B14F-4D97-AF65-F5344CB8AC3E}">
        <p14:creationId xmlns:p14="http://schemas.microsoft.com/office/powerpoint/2010/main" val="271769371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28750" y="1745621"/>
            <a:ext cx="6272954" cy="560923"/>
          </a:xfrm>
        </p:spPr>
        <p:txBody>
          <a:bodyPr/>
          <a:lstStyle/>
          <a:p>
            <a:r>
              <a:rPr lang="en-US" dirty="0"/>
              <a:t>Thank Our Sponsors</a:t>
            </a:r>
          </a:p>
        </p:txBody>
      </p:sp>
      <p:sp>
        <p:nvSpPr>
          <p:cNvPr id="13" name="Rectangle 12"/>
          <p:cNvSpPr/>
          <p:nvPr/>
        </p:nvSpPr>
        <p:spPr bwMode="auto">
          <a:xfrm>
            <a:off x="1828800" y="259229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Platinum Sponsors</a:t>
            </a: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26" y1="12000" x2="95392" y2="12000"/>
                        <a14:foregroundMark x1="2304" y1="86000" x2="97235" y2="87200"/>
                        <a14:backgroundMark x1="5069" y1="4800" x2="98618" y2="6400"/>
                      </a14:backgroundRemoval>
                    </a14:imgEffect>
                  </a14:imgLayer>
                </a14:imgProps>
              </a:ext>
              <a:ext uri="{28A0092B-C50C-407E-A947-70E740481C1C}">
                <a14:useLocalDpi xmlns:a14="http://schemas.microsoft.com/office/drawing/2010/main" val="0"/>
              </a:ext>
            </a:extLst>
          </a:blip>
          <a:stretch>
            <a:fillRect/>
          </a:stretch>
        </p:blipFill>
        <p:spPr>
          <a:xfrm>
            <a:off x="1428750" y="2135092"/>
            <a:ext cx="1172718" cy="1351058"/>
          </a:xfrm>
          <a:prstGeom prst="rect">
            <a:avLst/>
          </a:prstGeom>
        </p:spPr>
      </p:pic>
      <p:pic>
        <p:nvPicPr>
          <p:cNvPr id="10" name="Picture 9" descr="threewi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4572000"/>
            <a:ext cx="1651385" cy="1651385"/>
          </a:xfrm>
          <a:prstGeom prst="rect">
            <a:avLst/>
          </a:prstGeom>
        </p:spPr>
      </p:pic>
      <p:pic>
        <p:nvPicPr>
          <p:cNvPr id="4" name="Picture 3"/>
          <p:cNvPicPr>
            <a:picLocks noChangeAspect="1"/>
          </p:cNvPicPr>
          <p:nvPr/>
        </p:nvPicPr>
        <p:blipFill>
          <a:blip r:embed="rId5"/>
          <a:stretch>
            <a:fillRect/>
          </a:stretch>
        </p:blipFill>
        <p:spPr>
          <a:xfrm>
            <a:off x="3962400" y="3810000"/>
            <a:ext cx="1742540" cy="1905000"/>
          </a:xfrm>
          <a:prstGeom prst="rect">
            <a:avLst/>
          </a:prstGeom>
        </p:spPr>
      </p:pic>
      <p:pic>
        <p:nvPicPr>
          <p:cNvPr id="5" name="Picture 4"/>
          <p:cNvPicPr>
            <a:picLocks noChangeAspect="1"/>
          </p:cNvPicPr>
          <p:nvPr/>
        </p:nvPicPr>
        <p:blipFill>
          <a:blip r:embed="rId6"/>
          <a:stretch>
            <a:fillRect/>
          </a:stretch>
        </p:blipFill>
        <p:spPr>
          <a:xfrm>
            <a:off x="2082415" y="3571268"/>
            <a:ext cx="2532781" cy="742949"/>
          </a:xfrm>
          <a:prstGeom prst="rect">
            <a:avLst/>
          </a:prstGeom>
        </p:spPr>
      </p:pic>
    </p:spTree>
    <p:extLst>
      <p:ext uri="{BB962C8B-B14F-4D97-AF65-F5344CB8AC3E}">
        <p14:creationId xmlns:p14="http://schemas.microsoft.com/office/powerpoint/2010/main" val="305493247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644650" y="1632147"/>
            <a:ext cx="5029200" cy="560923"/>
          </a:xfrm>
        </p:spPr>
        <p:txBody>
          <a:bodyPr/>
          <a:lstStyle/>
          <a:p>
            <a:r>
              <a:rPr lang="en-US" dirty="0"/>
              <a:t>Thank Our Sponsors</a:t>
            </a:r>
          </a:p>
        </p:txBody>
      </p:sp>
      <p:sp>
        <p:nvSpPr>
          <p:cNvPr id="5" name="Rectangle 4"/>
          <p:cNvSpPr/>
          <p:nvPr/>
        </p:nvSpPr>
        <p:spPr bwMode="auto">
          <a:xfrm>
            <a:off x="1828800" y="2407443"/>
            <a:ext cx="5486400" cy="457200"/>
          </a:xfrm>
          <a:prstGeom prst="rect">
            <a:avLst/>
          </a:prstGeom>
          <a:solidFill>
            <a:srgbClr val="00A8E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2100" spc="-113" dirty="0">
                <a:gradFill>
                  <a:gsLst>
                    <a:gs pos="0">
                      <a:srgbClr val="FFFFFF"/>
                    </a:gs>
                    <a:gs pos="100000">
                      <a:srgbClr val="FFFFFF"/>
                    </a:gs>
                  </a:gsLst>
                  <a:lin ang="5400000" scaled="0"/>
                </a:gradFill>
                <a:latin typeface="Segoe Light" pitchFamily="34" charset="0"/>
              </a:rPr>
              <a:t>Gold Sponsors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2178844"/>
            <a:ext cx="1171575" cy="1135856"/>
          </a:xfrm>
          <a:prstGeom prst="rect">
            <a:avLst/>
          </a:prstGeom>
        </p:spPr>
      </p:pic>
      <p:pic>
        <p:nvPicPr>
          <p:cNvPr id="2" name="Picture 1"/>
          <p:cNvPicPr>
            <a:picLocks noChangeAspect="1"/>
          </p:cNvPicPr>
          <p:nvPr/>
        </p:nvPicPr>
        <p:blipFill>
          <a:blip r:embed="rId3"/>
          <a:stretch>
            <a:fillRect/>
          </a:stretch>
        </p:blipFill>
        <p:spPr>
          <a:xfrm>
            <a:off x="5275881" y="3810000"/>
            <a:ext cx="1926956" cy="909524"/>
          </a:xfrm>
          <a:prstGeom prst="rect">
            <a:avLst/>
          </a:prstGeom>
        </p:spPr>
      </p:pic>
      <p:pic>
        <p:nvPicPr>
          <p:cNvPr id="3" name="Picture 2"/>
          <p:cNvPicPr>
            <a:picLocks noChangeAspect="1"/>
          </p:cNvPicPr>
          <p:nvPr/>
        </p:nvPicPr>
        <p:blipFill>
          <a:blip r:embed="rId4"/>
          <a:stretch>
            <a:fillRect/>
          </a:stretch>
        </p:blipFill>
        <p:spPr>
          <a:xfrm>
            <a:off x="2514600" y="3442437"/>
            <a:ext cx="1644650" cy="1644650"/>
          </a:xfrm>
          <a:prstGeom prst="rect">
            <a:avLst/>
          </a:prstGeom>
        </p:spPr>
      </p:pic>
    </p:spTree>
    <p:extLst>
      <p:ext uri="{BB962C8B-B14F-4D97-AF65-F5344CB8AC3E}">
        <p14:creationId xmlns:p14="http://schemas.microsoft.com/office/powerpoint/2010/main" val="289445451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p:cNvSpPr txBox="1">
            <a:spLocks/>
          </p:cNvSpPr>
          <p:nvPr/>
        </p:nvSpPr>
        <p:spPr>
          <a:xfrm>
            <a:off x="3371850" y="2351515"/>
            <a:ext cx="4400550" cy="1477535"/>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spcBef>
                <a:spcPts val="0"/>
              </a:spcBef>
            </a:pPr>
            <a:endParaRPr lang="en-US" sz="3000" dirty="0">
              <a:solidFill>
                <a:srgbClr val="00A8E6"/>
              </a:solidFill>
              <a:cs typeface="+mn-cs"/>
            </a:endParaRPr>
          </a:p>
        </p:txBody>
      </p:sp>
      <p:sp>
        <p:nvSpPr>
          <p:cNvPr id="7" name="Text Placeholder 9"/>
          <p:cNvSpPr txBox="1">
            <a:spLocks/>
          </p:cNvSpPr>
          <p:nvPr/>
        </p:nvSpPr>
        <p:spPr>
          <a:xfrm>
            <a:off x="533400" y="2743200"/>
            <a:ext cx="8001000" cy="1828799"/>
          </a:xfrm>
          <a:prstGeom prst="rect">
            <a:avLst/>
          </a:prstGeom>
        </p:spPr>
        <p:txBody>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gradFill>
                  <a:gsLst>
                    <a:gs pos="0">
                      <a:srgbClr val="737373"/>
                    </a:gs>
                    <a:gs pos="86000">
                      <a:srgbClr val="737373"/>
                    </a:gs>
                  </a:gsLst>
                  <a:lin ang="5400000" scaled="0"/>
                </a:gra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2800" kern="1200" spc="-150">
                <a:gradFill>
                  <a:gsLst>
                    <a:gs pos="0">
                      <a:srgbClr val="737373"/>
                    </a:gs>
                    <a:gs pos="86000">
                      <a:srgbClr val="737373"/>
                    </a:gs>
                  </a:gsLst>
                  <a:lin ang="5400000" scaled="0"/>
                </a:gra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400" kern="1200" spc="-150">
                <a:gradFill>
                  <a:gsLst>
                    <a:gs pos="0">
                      <a:srgbClr val="737373"/>
                    </a:gs>
                    <a:gs pos="86000">
                      <a:srgbClr val="737373"/>
                    </a:gs>
                  </a:gsLst>
                  <a:lin ang="5400000" scaled="0"/>
                </a:gra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rgbClr val="00B2E6"/>
                </a:solidFill>
              </a:rPr>
              <a:t>History</a:t>
            </a:r>
          </a:p>
          <a:p>
            <a:r>
              <a:rPr lang="en-US" sz="2800" dirty="0" smtClean="0">
                <a:solidFill>
                  <a:srgbClr val="00B2E6"/>
                </a:solidFill>
              </a:rPr>
              <a:t>Machine Learning/Deep Learning</a:t>
            </a:r>
          </a:p>
          <a:p>
            <a:r>
              <a:rPr lang="en-US" sz="2800" dirty="0" smtClean="0">
                <a:solidFill>
                  <a:srgbClr val="00B2E6"/>
                </a:solidFill>
              </a:rPr>
              <a:t>Microsoft Cognitive Services</a:t>
            </a:r>
          </a:p>
          <a:p>
            <a:r>
              <a:rPr lang="en-US" sz="2800" dirty="0" smtClean="0">
                <a:solidFill>
                  <a:srgbClr val="00B2E6"/>
                </a:solidFill>
              </a:rPr>
              <a:t>Examples</a:t>
            </a:r>
          </a:p>
          <a:p>
            <a:r>
              <a:rPr lang="en-US" sz="2800" dirty="0" smtClean="0">
                <a:solidFill>
                  <a:srgbClr val="00B2E6"/>
                </a:solidFill>
              </a:rPr>
              <a:t>Q &amp; A</a:t>
            </a:r>
            <a:endParaRPr lang="en-US" sz="2800" dirty="0">
              <a:solidFill>
                <a:srgbClr val="00B2E6"/>
              </a:solidFill>
            </a:endParaRPr>
          </a:p>
          <a:p>
            <a:pPr algn="r">
              <a:spcBef>
                <a:spcPts val="0"/>
              </a:spcBef>
            </a:pPr>
            <a:endParaRPr lang="en-US" sz="1800" dirty="0">
              <a:solidFill>
                <a:srgbClr val="00B2E6"/>
              </a:solidFill>
            </a:endParaRPr>
          </a:p>
          <a:p>
            <a:pPr algn="r">
              <a:spcBef>
                <a:spcPts val="0"/>
              </a:spcBef>
            </a:pPr>
            <a:endParaRPr lang="en-US" sz="1275" dirty="0">
              <a:solidFill>
                <a:srgbClr val="00B2E6"/>
              </a:solidFill>
            </a:endParaRPr>
          </a:p>
          <a:p>
            <a:pPr algn="r">
              <a:spcBef>
                <a:spcPts val="0"/>
              </a:spcBef>
            </a:pPr>
            <a:endParaRPr lang="en-US" sz="1275" dirty="0">
              <a:solidFill>
                <a:srgbClr val="00B2E6"/>
              </a:solidFill>
            </a:endParaRPr>
          </a:p>
        </p:txBody>
      </p:sp>
      <p:sp>
        <p:nvSpPr>
          <p:cNvPr id="9" name="Title 11"/>
          <p:cNvSpPr txBox="1">
            <a:spLocks/>
          </p:cNvSpPr>
          <p:nvPr/>
        </p:nvSpPr>
        <p:spPr>
          <a:xfrm>
            <a:off x="533400" y="1219200"/>
            <a:ext cx="6272954" cy="560923"/>
          </a:xfrm>
          <a:prstGeom prst="rect">
            <a:avLst/>
          </a:prstGeom>
        </p:spPr>
        <p:txBody>
          <a:bodyPr/>
          <a:lstStyle>
            <a:lvl1pPr algn="l" defTabSz="685772" rtl="0" eaLnBrk="1" latinLnBrk="0" hangingPunct="1">
              <a:lnSpc>
                <a:spcPct val="90000"/>
              </a:lnSpc>
              <a:spcBef>
                <a:spcPct val="0"/>
              </a:spcBef>
              <a:buNone/>
              <a:defRPr lang="en-US" sz="4050" b="0" kern="1200" cap="none" spc="-113" baseline="0" dirty="0" smtClean="0">
                <a:ln w="3175">
                  <a:noFill/>
                </a:ln>
                <a:solidFill>
                  <a:srgbClr val="00B2E6"/>
                </a:solidFill>
                <a:effectLst/>
                <a:latin typeface="Segoe Light" pitchFamily="34" charset="0"/>
                <a:ea typeface="+mn-ea"/>
                <a:cs typeface="Arial" charset="0"/>
              </a:defRPr>
            </a:lvl1pPr>
          </a:lstStyle>
          <a:p>
            <a:r>
              <a:rPr lang="en-US" dirty="0" smtClean="0"/>
              <a:t>Agenda</a:t>
            </a:r>
            <a:endParaRPr lang="en-US" dirty="0"/>
          </a:p>
        </p:txBody>
      </p:sp>
    </p:spTree>
    <p:extLst>
      <p:ext uri="{BB962C8B-B14F-4D97-AF65-F5344CB8AC3E}">
        <p14:creationId xmlns:p14="http://schemas.microsoft.com/office/powerpoint/2010/main" val="145992892"/>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4038600" cy="20193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4191000"/>
            <a:ext cx="3454400" cy="2152918"/>
          </a:xfrm>
          <a:prstGeom prst="rect">
            <a:avLst/>
          </a:prstGeom>
        </p:spPr>
      </p:pic>
    </p:spTree>
    <p:extLst>
      <p:ext uri="{BB962C8B-B14F-4D97-AF65-F5344CB8AC3E}">
        <p14:creationId xmlns:p14="http://schemas.microsoft.com/office/powerpoint/2010/main" val="1750962862"/>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1600" y="1676400"/>
            <a:ext cx="6248400" cy="4470400"/>
          </a:xfrm>
          <a:prstGeom prst="rect">
            <a:avLst/>
          </a:prstGeom>
        </p:spPr>
      </p:pic>
    </p:spTree>
    <p:extLst>
      <p:ext uri="{BB962C8B-B14F-4D97-AF65-F5344CB8AC3E}">
        <p14:creationId xmlns:p14="http://schemas.microsoft.com/office/powerpoint/2010/main" val="1940937471"/>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71600"/>
            <a:ext cx="6729852" cy="5029200"/>
          </a:xfrm>
          <a:prstGeom prst="rect">
            <a:avLst/>
          </a:prstGeom>
        </p:spPr>
      </p:pic>
    </p:spTree>
    <p:extLst>
      <p:ext uri="{BB962C8B-B14F-4D97-AF65-F5344CB8AC3E}">
        <p14:creationId xmlns:p14="http://schemas.microsoft.com/office/powerpoint/2010/main" val="1567551308"/>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SharePoint Saturday Atlant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39fca9c-7e44-4c0a-8ce2-a743e548dee3">
      <UserInfo>
        <DisplayName>Cloud Saturday 2016 Members</DisplayName>
        <AccountId>8</AccountId>
        <AccountType/>
      </UserInfo>
      <UserInfo>
        <DisplayName>Jake Dan Attis</DisplayName>
        <AccountId>12</AccountId>
        <AccountType/>
      </UserInfo>
      <UserInfo>
        <DisplayName>Douglas Ware</DisplayName>
        <AccountId>15</AccountId>
        <AccountType/>
      </UserInfo>
      <UserInfo>
        <DisplayName>Jared Rhodes</DisplayName>
        <AccountId>16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FF5A104974764B88B6B9059665A5CD" ma:contentTypeVersion="4" ma:contentTypeDescription="Create a new document." ma:contentTypeScope="" ma:versionID="02f0685272cc446b2bb0dc918a992a7f">
  <xsd:schema xmlns:xsd="http://www.w3.org/2001/XMLSchema" xmlns:xs="http://www.w3.org/2001/XMLSchema" xmlns:p="http://schemas.microsoft.com/office/2006/metadata/properties" xmlns:ns2="539fca9c-7e44-4c0a-8ce2-a743e548dee3" targetNamespace="http://schemas.microsoft.com/office/2006/metadata/properties" ma:root="true" ma:fieldsID="28f218374cd712310b38d7f4b037ad42" ns2:_="">
    <xsd:import namespace="539fca9c-7e44-4c0a-8ce2-a743e548dee3"/>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9fca9c-7e44-4c0a-8ce2-a743e548de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9593B5-EA50-4B23-AD90-718DA13DC787}">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539fca9c-7e44-4c0a-8ce2-a743e548dee3"/>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F813FA-52B5-4C19-BA9B-781D171AC819}">
  <ds:schemaRefs>
    <ds:schemaRef ds:uri="http://schemas.microsoft.com/sharepoint/v3/contenttype/forms"/>
  </ds:schemaRefs>
</ds:datastoreItem>
</file>

<file path=customXml/itemProps3.xml><?xml version="1.0" encoding="utf-8"?>
<ds:datastoreItem xmlns:ds="http://schemas.openxmlformats.org/officeDocument/2006/customXml" ds:itemID="{919EF593-2DCA-4392-BDCD-D6783541A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9fca9c-7e44-4c0a-8ce2-a743e548d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4536</TotalTime>
  <Words>847</Words>
  <Application>Microsoft Macintosh PowerPoint</Application>
  <PresentationFormat>On-screen Show (4:3)</PresentationFormat>
  <Paragraphs>177</Paragraphs>
  <Slides>39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Courier</vt:lpstr>
      <vt:lpstr>Segoe Light</vt:lpstr>
      <vt:lpstr>Segoe UI</vt:lpstr>
      <vt:lpstr>Wingdings</vt:lpstr>
      <vt:lpstr>Arial</vt:lpstr>
      <vt:lpstr>SharePoint Saturday Atlanta</vt:lpstr>
      <vt:lpstr>AI is Coming: Getting Started With Microsoft Cognitive Services</vt:lpstr>
      <vt:lpstr>Who am I?</vt:lpstr>
      <vt:lpstr>Thank Our Sponsors</vt:lpstr>
      <vt:lpstr>Thank Our Sponsors</vt:lpstr>
      <vt:lpstr>Thank Our Sponsors</vt:lpstr>
      <vt:lpstr>PowerPoint Presentation</vt:lpstr>
      <vt:lpstr>PowerPoint Presentation</vt:lpstr>
      <vt:lpstr>PowerPoint Presentation</vt:lpstr>
      <vt:lpstr>PowerPoint Presentation</vt:lpstr>
      <vt:lpstr> Reasoning</vt:lpstr>
      <vt:lpstr> Knowledge Representation</vt:lpstr>
      <vt:lpstr> Planning/Navigation</vt:lpstr>
      <vt:lpstr> Natural Language Processing</vt:lpstr>
      <vt:lpstr> Perception</vt:lpstr>
      <vt:lpstr>Generalized Intelligence</vt:lpstr>
      <vt:lpstr> AI Winter</vt:lpstr>
      <vt:lpstr> Expert Systems</vt:lpstr>
      <vt:lpstr> Deep Learning</vt:lpstr>
      <vt:lpstr>2012: Andrew Ng &amp; Google Brain</vt:lpstr>
      <vt:lpstr>PowerPoint Presentation</vt:lpstr>
      <vt:lpstr> Bring it back</vt:lpstr>
      <vt:lpstr> Microsoft Cognitive Services</vt:lpstr>
      <vt:lpstr> Emotion API</vt:lpstr>
      <vt:lpstr> Register for API Key</vt:lpstr>
      <vt:lpstr> API Trial Limits</vt:lpstr>
      <vt:lpstr>Emotion API</vt:lpstr>
      <vt:lpstr>Emotion API</vt:lpstr>
      <vt:lpstr>Emotion API</vt:lpstr>
      <vt:lpstr>Emotion API</vt:lpstr>
      <vt:lpstr>Emotion API</vt:lpstr>
      <vt:lpstr>…after some Data Munging</vt:lpstr>
      <vt:lpstr>API Emotion</vt:lpstr>
      <vt:lpstr>Sentiment API</vt:lpstr>
      <vt:lpstr>Sentiment API</vt:lpstr>
      <vt:lpstr>Sentiment API</vt:lpstr>
      <vt:lpstr>Takeaways</vt:lpstr>
      <vt:lpstr> Questions?</vt:lpstr>
      <vt:lpstr>That’s what I do…</vt:lpstr>
      <vt:lpstr>Continue the conversation…</vt:lpstr>
    </vt:vector>
  </TitlesOfParts>
  <Manager/>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Saturday Atlanta</dc:title>
  <dc:subject>Cloud Saturday Atlanta</dc:subject>
  <dc:creator>Pete Skelly</dc:creator>
  <cp:lastModifiedBy>Jeorry Balasabas</cp:lastModifiedBy>
  <cp:revision>118</cp:revision>
  <dcterms:created xsi:type="dcterms:W3CDTF">2014-06-11T19:36:46Z</dcterms:created>
  <dcterms:modified xsi:type="dcterms:W3CDTF">2017-01-21T17:16:42Z</dcterms:modified>
  <cp:category>Speaker Decks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0x010100BFFF5A104974764B88B6B9059665A5CD</vt:lpwstr>
  </property>
  <property fmtid="{D5CDD505-2E9C-101B-9397-08002B2CF9AE}" pid="3" name="Products">
    <vt:lpwstr>10066;#Microsoft SharePoint Server 2010|dcb943d0-cbdf-43fa-8f71-d313f035dccf</vt:lpwstr>
  </property>
  <property fmtid="{D5CDD505-2E9C-101B-9397-08002B2CF9AE}" pid="4" name="Solution">
    <vt:lpwstr/>
  </property>
  <property fmtid="{D5CDD505-2E9C-101B-9397-08002B2CF9AE}" pid="5" name="AssetType">
    <vt:lpwstr>59;#PPTX|3c2243da-72e9-4852-893e-968034205e3f</vt:lpwstr>
  </property>
  <property fmtid="{D5CDD505-2E9C-101B-9397-08002B2CF9AE}" pid="6" name="OrganizationalCustomerSegment">
    <vt:lpwstr/>
  </property>
  <property fmtid="{D5CDD505-2E9C-101B-9397-08002B2CF9AE}" pid="7" name="ProductArea">
    <vt:lpwstr/>
  </property>
  <property fmtid="{D5CDD505-2E9C-101B-9397-08002B2CF9AE}" pid="8" name="USBMOLanguage">
    <vt:lpwstr/>
  </property>
  <property fmtid="{D5CDD505-2E9C-101B-9397-08002B2CF9AE}" pid="9" name="IndividualCustomerSegment">
    <vt:lpwstr/>
  </property>
  <property fmtid="{D5CDD505-2E9C-101B-9397-08002B2CF9AE}" pid="10" name="Locale">
    <vt:lpwstr/>
  </property>
  <property fmtid="{D5CDD505-2E9C-101B-9397-08002B2CF9AE}" pid="11" name="MetadataExtractionStatus">
    <vt:lpwstr>Metadata ExtractedSuccessfully</vt:lpwstr>
  </property>
  <property fmtid="{D5CDD505-2E9C-101B-9397-08002B2CF9AE}" pid="12" name="TaxKeyword">
    <vt:lpwstr/>
  </property>
  <property fmtid="{D5CDD505-2E9C-101B-9397-08002B2CF9AE}" pid="13" name="Audiences">
    <vt:lpwstr/>
  </property>
  <property fmtid="{D5CDD505-2E9C-101B-9397-08002B2CF9AE}" pid="14" name="Capabilities">
    <vt:lpwstr/>
  </property>
  <property fmtid="{D5CDD505-2E9C-101B-9397-08002B2CF9AE}" pid="15" name="Region">
    <vt:lpwstr/>
  </property>
  <property fmtid="{D5CDD505-2E9C-101B-9397-08002B2CF9AE}" pid="16" name="Segments">
    <vt:lpwstr/>
  </property>
  <property fmtid="{D5CDD505-2E9C-101B-9397-08002B2CF9AE}" pid="17" name="Confidentiality">
    <vt:lpwstr>21;#Microsoft confidential|461efa83-0283-486a-a8d5-943328f3693f</vt:lpwstr>
  </property>
  <property fmtid="{D5CDD505-2E9C-101B-9397-08002B2CF9AE}" pid="18" name="ActivitiesAndPrograms">
    <vt:lpwstr/>
  </property>
  <property fmtid="{D5CDD505-2E9C-101B-9397-08002B2CF9AE}" pid="19" name="Partners">
    <vt:lpwstr/>
  </property>
  <property fmtid="{D5CDD505-2E9C-101B-9397-08002B2CF9AE}" pid="20" name="Groups">
    <vt:lpwstr/>
  </property>
  <property fmtid="{D5CDD505-2E9C-101B-9397-08002B2CF9AE}" pid="21" name="Topics">
    <vt:lpwstr/>
  </property>
  <property fmtid="{D5CDD505-2E9C-101B-9397-08002B2CF9AE}" pid="22" name="Industries">
    <vt:lpwstr/>
  </property>
  <property fmtid="{D5CDD505-2E9C-101B-9397-08002B2CF9AE}" pid="23" name="Roles">
    <vt:lpwstr>12211;#Solution Sales Spclist - Mgr of Mgrs|3604ffaf-6c96-4c6d-9109-20ce4eb2c2f2;#10567;#Solution Sales Professional|a1277ea2-12c7-4296-a612-e3a46d3d686f</vt:lpwstr>
  </property>
  <property fmtid="{D5CDD505-2E9C-101B-9397-08002B2CF9AE}" pid="24" name="SMSGDomain">
    <vt:lpwstr/>
  </property>
  <property fmtid="{D5CDD505-2E9C-101B-9397-08002B2CF9AE}" pid="25" name="Competitors">
    <vt:lpwstr/>
  </property>
  <property fmtid="{D5CDD505-2E9C-101B-9397-08002B2CF9AE}" pid="26" name="BusinessArchitecture">
    <vt:lpwstr/>
  </property>
  <property fmtid="{D5CDD505-2E9C-101B-9397-08002B2CF9AE}" pid="27" name="_dlc_policyId">
    <vt:lpwstr/>
  </property>
  <property fmtid="{D5CDD505-2E9C-101B-9397-08002B2CF9AE}" pid="28" name="ItemRetentionFormula">
    <vt:lpwstr/>
  </property>
  <property fmtid="{D5CDD505-2E9C-101B-9397-08002B2CF9AE}" pid="29" name="ItemType">
    <vt:lpwstr/>
  </property>
  <property fmtid="{D5CDD505-2E9C-101B-9397-08002B2CF9AE}" pid="30" name="LastUpdatedByBatchTagging">
    <vt:bool>true</vt:bool>
  </property>
  <property fmtid="{D5CDD505-2E9C-101B-9397-08002B2CF9AE}" pid="31" name="_dlc_DocIdItemGuid">
    <vt:lpwstr>b682aa1c-e52a-4328-8fe5-0fdfec45fb89</vt:lpwstr>
  </property>
  <property fmtid="{D5CDD505-2E9C-101B-9397-08002B2CF9AE}" pid="32" name="SMSGTags">
    <vt:lpwstr/>
  </property>
  <property fmtid="{D5CDD505-2E9C-101B-9397-08002B2CF9AE}" pid="33" name="EnterpriseDomainTags">
    <vt:lpwstr/>
  </property>
  <property fmtid="{D5CDD505-2E9C-101B-9397-08002B2CF9AE}" pid="34" name="EnterpriseDomainTagsTaxHTField0">
    <vt:lpwstr/>
  </property>
  <property fmtid="{D5CDD505-2E9C-101B-9397-08002B2CF9AE}" pid="35" name="_docset_NoMedatataSyncRequired">
    <vt:lpwstr>True</vt:lpwstr>
  </property>
  <property fmtid="{D5CDD505-2E9C-101B-9397-08002B2CF9AE}" pid="36" name="Languages">
    <vt:lpwstr/>
  </property>
  <property fmtid="{D5CDD505-2E9C-101B-9397-08002B2CF9AE}" pid="37" name="SMSGTagsTaxHTField0">
    <vt:lpwstr/>
  </property>
  <property fmtid="{D5CDD505-2E9C-101B-9397-08002B2CF9AE}" pid="38" name="WorkflowCreationPath">
    <vt:lpwstr>145dde06-7be5-407c-8195-958d6edf227a,9;145dde06-7be5-407c-8195-958d6edf227a,7;145dde06-7be5-407c-8195-958d6edf227a,21;693775aa-1ebf-4beb-88b5-02f661907958,27;</vt:lpwstr>
  </property>
  <property fmtid="{D5CDD505-2E9C-101B-9397-08002B2CF9AE}" pid="39" name="_dlc_DocId">
    <vt:lpwstr>KC00-15-83831</vt:lpwstr>
  </property>
  <property fmtid="{D5CDD505-2E9C-101B-9397-08002B2CF9AE}" pid="40" name="_dlc_DocIdUrl">
    <vt:lpwstr>http://infopedia/docstore/_layouts/DocIdRedir.aspx?ID=KC00-15-83831, KC00-15-83831</vt:lpwstr>
  </property>
  <property fmtid="{D5CDD505-2E9C-101B-9397-08002B2CF9AE}" pid="41" name="ItemTypeTaxHTField0">
    <vt:lpwstr/>
  </property>
</Properties>
</file>